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27" r:id="rId2"/>
    <p:sldId id="328" r:id="rId3"/>
    <p:sldId id="314" r:id="rId4"/>
    <p:sldId id="315" r:id="rId5"/>
    <p:sldId id="316" r:id="rId6"/>
    <p:sldId id="318" r:id="rId7"/>
    <p:sldId id="319" r:id="rId8"/>
    <p:sldId id="320" r:id="rId9"/>
    <p:sldId id="264" r:id="rId10"/>
    <p:sldId id="265" r:id="rId11"/>
    <p:sldId id="32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6B7"/>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14" autoAdjust="0"/>
    <p:restoredTop sz="70499" autoAdjust="0"/>
  </p:normalViewPr>
  <p:slideViewPr>
    <p:cSldViewPr snapToGrid="0" snapToObjects="1">
      <p:cViewPr>
        <p:scale>
          <a:sx n="56" d="100"/>
          <a:sy n="56" d="100"/>
        </p:scale>
        <p:origin x="-9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F4AC-B7AC-8543-9438-1B794E9FD6B6}" type="datetimeFigureOut">
              <a:rPr lang="en-US" smtClean="0"/>
              <a:pPr/>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89FC-A922-DB43-92E7-A218AF1AB01B}" type="slidenum">
              <a:rPr lang="en-US" smtClean="0"/>
              <a:pPr/>
              <a:t>‹#›</a:t>
            </a:fld>
            <a:endParaRPr lang="en-US"/>
          </a:p>
        </p:txBody>
      </p:sp>
    </p:spTree>
    <p:extLst>
      <p:ext uri="{BB962C8B-B14F-4D97-AF65-F5344CB8AC3E}">
        <p14:creationId xmlns:p14="http://schemas.microsoft.com/office/powerpoint/2010/main" val="10602594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GodfreyKneller-IsaacNewton-1689.jp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File:Ressort_de_compression.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GodfreyKneller-IsaacNewton-1689.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smtClean="0">
                <a:solidFill>
                  <a:schemeClr val="tx1"/>
                </a:solidFill>
                <a:latin typeface="+mn-lt"/>
                <a:ea typeface="+mn-ea"/>
                <a:cs typeface="+mn-cs"/>
              </a:rPr>
              <a:t>Forces and </a:t>
            </a:r>
            <a:r>
              <a:rPr lang="en-US" sz="1200" b="1" kern="1200" dirty="0" smtClean="0">
                <a:solidFill>
                  <a:schemeClr val="tx1"/>
                </a:solidFill>
                <a:latin typeface="+mn-lt"/>
                <a:ea typeface="+mn-ea"/>
                <a:cs typeface="+mn-cs"/>
              </a:rPr>
              <a:t>Newton’s First Law Presentation, TeachEngineering.org</a:t>
            </a:r>
          </a:p>
          <a:p>
            <a:r>
              <a:rPr lang="en-US" sz="1200" kern="1200" dirty="0" smtClean="0">
                <a:solidFill>
                  <a:schemeClr val="tx1"/>
                </a:solidFill>
                <a:latin typeface="+mn-lt"/>
                <a:ea typeface="+mn-ea"/>
                <a:cs typeface="+mn-cs"/>
              </a:rPr>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4"/>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1</a:t>
            </a:fld>
            <a:endParaRPr lang="en-US"/>
          </a:p>
        </p:txBody>
      </p:sp>
    </p:spTree>
    <p:extLst>
      <p:ext uri="{BB962C8B-B14F-4D97-AF65-F5344CB8AC3E}">
        <p14:creationId xmlns:p14="http://schemas.microsoft.com/office/powerpoint/2010/main" val="147951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demo</a:t>
            </a:r>
            <a:r>
              <a:rPr lang="en-US" baseline="0" dirty="0" smtClean="0"/>
              <a:t>: spin both a hardboiled egg and a raw egg.  Stop each with your finger, then quickly let go. The hardboiled egg remains still, while the raw egg spins again (the yolk keeps spinning inside the shell).</a:t>
            </a:r>
          </a:p>
          <a:p>
            <a:r>
              <a:rPr lang="en-US" sz="1200" kern="1200" dirty="0" smtClean="0">
                <a:solidFill>
                  <a:schemeClr val="tx1"/>
                </a:solidFill>
                <a:effectLst/>
                <a:latin typeface="+mn-lt"/>
                <a:ea typeface="+mn-ea"/>
                <a:cs typeface="+mn-cs"/>
              </a:rPr>
              <a:t>Explain to students that the (unseen, soft) yolk continued to rotate.</a:t>
            </a:r>
          </a:p>
          <a:p>
            <a:r>
              <a:rPr lang="en-US" baseline="0" dirty="0" smtClean="0"/>
              <a:t>Image sources:</a:t>
            </a:r>
          </a:p>
          <a:p>
            <a:r>
              <a:rPr lang="en-US" baseline="0" dirty="0" smtClean="0"/>
              <a:t>Pondering man: Microsoft clipart http://office.microsoft.com/en-us/images/results.aspx?qu=thinker&amp;ex=1#ai:MC900048773|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white-shelled egg </a:t>
            </a:r>
            <a:r>
              <a:rPr lang="en-US" sz="1200" kern="1200" baseline="0" dirty="0" smtClean="0">
                <a:solidFill>
                  <a:schemeClr val="tx1"/>
                </a:solidFill>
                <a:latin typeface="+mn-lt"/>
                <a:ea typeface="+mn-ea"/>
                <a:cs typeface="+mn-cs"/>
              </a:rPr>
              <a:t>(used twice): 2014 Denise W. Carlson, College of Engineering, University of Colorado Boulder; used with permission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10</a:t>
            </a:fld>
            <a:endParaRPr lang="en-US"/>
          </a:p>
        </p:txBody>
      </p:sp>
    </p:spTree>
    <p:extLst>
      <p:ext uri="{BB962C8B-B14F-4D97-AF65-F5344CB8AC3E}">
        <p14:creationId xmlns:p14="http://schemas.microsoft.com/office/powerpoint/2010/main" val="144244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eview slide for Day 1 material (lesson 1).  </a:t>
            </a:r>
          </a:p>
          <a:p>
            <a:r>
              <a:rPr lang="en-US" b="1" dirty="0" smtClean="0"/>
              <a:t>Next, administer the exit ticket and homework assignment</a:t>
            </a:r>
            <a:r>
              <a:rPr lang="en-US" b="1" baseline="0" dirty="0" smtClean="0"/>
              <a:t> that correspond to this material.</a:t>
            </a:r>
          </a:p>
          <a:p>
            <a:r>
              <a:rPr lang="en-US" b="0" baseline="0" dirty="0" smtClean="0"/>
              <a:t>Day 2 begins with slides reviewing the material from Day 1. The new Day 2 material begins with the slide on Newton’s second law.</a:t>
            </a:r>
            <a:endParaRPr lang="en-US" b="0"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11</a:t>
            </a:fld>
            <a:endParaRPr lang="en-US"/>
          </a:p>
        </p:txBody>
      </p:sp>
    </p:spTree>
    <p:extLst>
      <p:ext uri="{BB962C8B-B14F-4D97-AF65-F5344CB8AC3E}">
        <p14:creationId xmlns:p14="http://schemas.microsoft.com/office/powerpoint/2010/main" val="49456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class demo, b</a:t>
            </a:r>
            <a:r>
              <a:rPr lang="en-US" sz="1200" kern="1200" dirty="0" smtClean="0">
                <a:solidFill>
                  <a:schemeClr val="tx1"/>
                </a:solidFill>
                <a:effectLst/>
                <a:latin typeface="+mn-lt"/>
                <a:ea typeface="+mn-ea"/>
                <a:cs typeface="+mn-cs"/>
              </a:rPr>
              <a:t>alance a hoop on the top of a weighted bottle,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marker on the hoop, as shown in the drawing.</a:t>
            </a:r>
          </a:p>
          <a:p>
            <a:r>
              <a:rPr lang="en-US" sz="1200" kern="1200" dirty="0" smtClean="0">
                <a:solidFill>
                  <a:schemeClr val="tx1"/>
                </a:solidFill>
                <a:effectLst/>
                <a:latin typeface="+mn-lt"/>
                <a:ea typeface="+mn-ea"/>
                <a:cs typeface="+mn-cs"/>
              </a:rPr>
              <a:t>Ask students: What do</a:t>
            </a:r>
            <a:r>
              <a:rPr lang="en-US" sz="1200" kern="1200" baseline="0" dirty="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think will happen when I knock the hoop from the bottle?</a:t>
            </a:r>
          </a:p>
          <a:p>
            <a:r>
              <a:rPr lang="en-US" sz="1200" kern="1200" dirty="0" smtClean="0">
                <a:solidFill>
                  <a:schemeClr val="tx1"/>
                </a:solidFill>
                <a:effectLst/>
                <a:latin typeface="+mn-lt"/>
                <a:ea typeface="+mn-ea"/>
                <a:cs typeface="+mn-cs"/>
              </a:rPr>
              <a:t>After student discussion and predictions, quickly knock the hoop from its location between the bottle and the marker. If done correctly, the marker falls straight into the bottle. </a:t>
            </a:r>
          </a:p>
          <a:p>
            <a:r>
              <a:rPr lang="en-US" sz="1200" kern="1200" dirty="0" smtClean="0">
                <a:solidFill>
                  <a:schemeClr val="tx1"/>
                </a:solidFill>
                <a:effectLst/>
                <a:latin typeface="+mn-lt"/>
                <a:ea typeface="+mn-ea"/>
                <a:cs typeface="+mn-cs"/>
              </a:rPr>
              <a:t>This demonstrates inertia;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marker resists changing direction when the hoop is knocked away.</a:t>
            </a:r>
          </a:p>
          <a:p>
            <a:r>
              <a:rPr lang="en-US" sz="1200" kern="1200" dirty="0" smtClean="0">
                <a:solidFill>
                  <a:schemeClr val="tx1"/>
                </a:solidFill>
                <a:effectLst/>
                <a:latin typeface="+mn-lt"/>
                <a:ea typeface="+mn-ea"/>
                <a:cs typeface="+mn-cs"/>
              </a:rPr>
              <a:t>Alternatively, show an</a:t>
            </a:r>
            <a:r>
              <a:rPr lang="en-US" sz="1200" kern="1200" baseline="0" dirty="0" smtClean="0">
                <a:solidFill>
                  <a:schemeClr val="tx1"/>
                </a:solidFill>
                <a:effectLst/>
                <a:latin typeface="+mn-lt"/>
                <a:ea typeface="+mn-ea"/>
                <a:cs typeface="+mn-cs"/>
              </a:rPr>
              <a:t> online video of the same demo, such as:</a:t>
            </a:r>
          </a:p>
          <a:p>
            <a:pPr lvl="0"/>
            <a:r>
              <a:rPr lang="en-US" sz="1200" b="0" kern="1200" dirty="0" smtClean="0">
                <a:solidFill>
                  <a:schemeClr val="tx1"/>
                </a:solidFill>
                <a:effectLst/>
                <a:latin typeface="+mn-lt"/>
                <a:ea typeface="+mn-ea"/>
                <a:cs typeface="+mn-cs"/>
              </a:rPr>
              <a:t>Home Experiment: Newton's First Law/Law of Inertia (55-second video; good for practicing) at https://www.youtube.com/watch?v=uOSBC0SXVR4</a:t>
            </a:r>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Conceptual Physics - Inertia Hoop Demo (2:47-minute video; good for students) at https</a:t>
            </a:r>
            <a:r>
              <a:rPr lang="en-US" sz="1200" b="0" kern="1200" smtClean="0">
                <a:solidFill>
                  <a:schemeClr val="tx1"/>
                </a:solidFill>
                <a:effectLst/>
                <a:latin typeface="+mn-lt"/>
                <a:ea typeface="+mn-ea"/>
                <a:cs typeface="+mn-cs"/>
              </a:rPr>
              <a:t>://www.youtube.com/watch?v=Qu9wEzEHw0A</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2</a:t>
            </a:fld>
            <a:endParaRPr lang="en-US"/>
          </a:p>
        </p:txBody>
      </p:sp>
    </p:spTree>
    <p:extLst>
      <p:ext uri="{BB962C8B-B14F-4D97-AF65-F5344CB8AC3E}">
        <p14:creationId xmlns:p14="http://schemas.microsoft.com/office/powerpoint/2010/main" val="366687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slide is a primer on speed, velocity</a:t>
            </a:r>
            <a:r>
              <a:rPr lang="en-US" baseline="0" dirty="0" smtClean="0"/>
              <a:t> and acceleration.</a:t>
            </a:r>
          </a:p>
          <a:p>
            <a:r>
              <a:rPr lang="en-US" baseline="0" dirty="0" smtClean="0"/>
              <a:t>Speed is distance traveled divided by time.</a:t>
            </a:r>
          </a:p>
          <a:p>
            <a:r>
              <a:rPr lang="en-US" baseline="0" dirty="0" smtClean="0"/>
              <a:t>Example: if a racecar is traveling at 120 mph, how much time does it take to travel one mile?</a:t>
            </a:r>
          </a:p>
          <a:p>
            <a:r>
              <a:rPr lang="en-US" baseline="0" dirty="0" smtClean="0"/>
              <a:t>Velocity is speed and the direction of travel.</a:t>
            </a:r>
          </a:p>
          <a:p>
            <a:r>
              <a:rPr lang="en-US" baseline="0" dirty="0" smtClean="0"/>
              <a:t>Direction can be a compass direction (N, SE, etc.), up or down, or positive or negative (as in the integer number line). </a:t>
            </a:r>
          </a:p>
          <a:p>
            <a:r>
              <a:rPr lang="en-US" baseline="0" dirty="0" smtClean="0"/>
              <a:t>In this case, looking at the compass, the racecar is traveling east, so its velocity is 120 miles per hour to the east. </a:t>
            </a:r>
          </a:p>
          <a:p>
            <a:r>
              <a:rPr lang="en-US" baseline="0" dirty="0" smtClean="0"/>
              <a:t>(Play around with variations on this scenario, changing direction and speedometer display as desired.)  </a:t>
            </a:r>
          </a:p>
          <a:p>
            <a:r>
              <a:rPr lang="en-US" baseline="0" dirty="0" smtClean="0"/>
              <a:t>Next, introduce positive and negative as directions. In this case, the racecar velocity is 120 mph in the positive direction.  If the driver shifted into reverse, the car’s velocity would be 120 mph in the negative direction or -120 mph.</a:t>
            </a:r>
          </a:p>
          <a:p>
            <a:r>
              <a:rPr lang="en-US" baseline="0" dirty="0" smtClean="0"/>
              <a:t>Use the speedometer to introduce acceleration as a change in velocity. Imagine the racecar initially at rest, not moving at all, then the driver presses the gas pedal and the car begins to move in the positive direction. The change in velocity is the acceleration. </a:t>
            </a:r>
          </a:p>
          <a:p>
            <a:r>
              <a:rPr lang="en-US" baseline="0" dirty="0" smtClean="0"/>
              <a:t>Have you ever heard someone say that a really powerful car can “go zero to 60 mph in (for example) 4 seconds”? This description is a measure of acceleration. </a:t>
            </a:r>
          </a:p>
          <a:p>
            <a:r>
              <a:rPr lang="en-US" baseline="0" dirty="0" smtClean="0"/>
              <a:t>Also, remember that since velocity consists of both speed AND direction, acceleration might entail changing the speed OR the direction OR both.</a:t>
            </a:r>
          </a:p>
          <a:p>
            <a:r>
              <a:rPr lang="en-US" baseline="0" dirty="0" smtClean="0"/>
              <a:t>Run through some practice examples. For example: “If you are walking north at 3 miles an hour, is that your speed or your velocity?” (Answer: Velocity)</a:t>
            </a: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standard compass showing the four cardinal directions: Microsoft clipart http://office.microsoft.com/en-us/images/results.aspx?qu=compass&amp;ex=1#ai:MC900329243| </a:t>
            </a:r>
          </a:p>
          <a:p>
            <a:r>
              <a:rPr lang="en-US" sz="1200" kern="1200" dirty="0" smtClean="0">
                <a:solidFill>
                  <a:schemeClr val="tx1"/>
                </a:solidFill>
                <a:latin typeface="+mn-lt"/>
                <a:ea typeface="+mn-ea"/>
                <a:cs typeface="+mn-cs"/>
              </a:rPr>
              <a:t>A speedometer dial: Microsoft clipart http://office.microsoft.com/en-us/images/results.aspx?qu=speedometer&amp;ex=1#ai:MP900448291| </a:t>
            </a:r>
          </a:p>
          <a:p>
            <a:r>
              <a:rPr lang="en-US" sz="1200" kern="1200" dirty="0" smtClean="0">
                <a:solidFill>
                  <a:schemeClr val="tx1"/>
                </a:solidFill>
                <a:latin typeface="+mn-lt"/>
                <a:ea typeface="+mn-ea"/>
                <a:cs typeface="+mn-cs"/>
              </a:rPr>
              <a:t>A formula one car on a racetrack: Microsoft clipart http://office.microsoft.com/en-us/images/results.aspx?qu=formula+one&amp;ex=1#ai:MP900399388|</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3</a:t>
            </a:fld>
            <a:endParaRPr lang="en-US"/>
          </a:p>
        </p:txBody>
      </p:sp>
    </p:spTree>
    <p:extLst>
      <p:ext uri="{BB962C8B-B14F-4D97-AF65-F5344CB8AC3E}">
        <p14:creationId xmlns:p14="http://schemas.microsoft.com/office/powerpoint/2010/main" val="197808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force is a push or</a:t>
            </a:r>
            <a:r>
              <a:rPr lang="en-US" baseline="0" dirty="0" smtClean="0"/>
              <a:t> pull </a:t>
            </a:r>
            <a:r>
              <a:rPr lang="en-US" dirty="0" smtClean="0"/>
              <a:t>upon an object resulting from the object's interaction with another object. Whenever two objects</a:t>
            </a:r>
            <a:r>
              <a:rPr lang="en-US" baseline="0" dirty="0" smtClean="0"/>
              <a:t> are interacting, then some </a:t>
            </a:r>
            <a:r>
              <a:rPr lang="en-US" dirty="0" smtClean="0"/>
              <a:t>force is acting upon each of the objects. When the interaction stops, the two objects no longer experience any force between them. Forces only exist as a result of interactions.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3 </a:t>
            </a:r>
            <a:r>
              <a:rPr lang="en-US" baseline="0" dirty="0" smtClean="0"/>
              <a:t>images all depict contact forces.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endParaRPr lang="en-US" dirty="0" smtClean="0"/>
          </a:p>
          <a:p>
            <a:r>
              <a:rPr lang="en-US" sz="1200" kern="1200" dirty="0" smtClean="0">
                <a:solidFill>
                  <a:schemeClr val="tx1"/>
                </a:solidFill>
                <a:latin typeface="+mn-lt"/>
                <a:ea typeface="+mn-ea"/>
                <a:cs typeface="+mn-cs"/>
              </a:rPr>
              <a:t>A man playing field hockey: 2005 </a:t>
            </a:r>
            <a:r>
              <a:rPr lang="en-US" sz="1200" b="0" i="0" kern="1200" dirty="0" smtClean="0">
                <a:solidFill>
                  <a:schemeClr val="tx1"/>
                </a:solidFill>
                <a:effectLst/>
                <a:latin typeface="+mn-lt"/>
                <a:ea typeface="+mn-ea"/>
                <a:cs typeface="+mn-cs"/>
              </a:rPr>
              <a:t>Michelangelo-36</a:t>
            </a:r>
            <a:r>
              <a:rPr lang="en-US" sz="1200" kern="1200" dirty="0" smtClean="0">
                <a:solidFill>
                  <a:schemeClr val="tx1"/>
                </a:solidFill>
                <a:latin typeface="+mn-lt"/>
                <a:ea typeface="+mn-ea"/>
                <a:cs typeface="+mn-cs"/>
              </a:rPr>
              <a:t>, Wikimedia Commons http://commons.wikimedia.org/wiki/File:HOCKEY_ARGENTINA_PAKISTAN.jpg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girl kicking a soccer ball: Microsoft clipart http://office.microsoft.com/en-us/images/results.aspx?qu=kick&amp;ex=1#ai:MP900422162|mt:2|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body tugging a rope: Microsoft clipart</a:t>
            </a:r>
          </a:p>
        </p:txBody>
      </p:sp>
      <p:sp>
        <p:nvSpPr>
          <p:cNvPr id="4" name="Slide Number Placeholder 3"/>
          <p:cNvSpPr>
            <a:spLocks noGrp="1"/>
          </p:cNvSpPr>
          <p:nvPr>
            <p:ph type="sldNum" sz="quarter" idx="10"/>
          </p:nvPr>
        </p:nvSpPr>
        <p:spPr/>
        <p:txBody>
          <a:bodyPr/>
          <a:lstStyle/>
          <a:p>
            <a:fld id="{A83F3A4D-7ACD-B446-9982-D7C4243A0953}" type="slidenum">
              <a:rPr lang="en-US" smtClean="0"/>
              <a:pPr/>
              <a:t>4</a:t>
            </a:fld>
            <a:endParaRPr lang="en-US"/>
          </a:p>
        </p:txBody>
      </p:sp>
    </p:spTree>
    <p:extLst>
      <p:ext uri="{BB962C8B-B14F-4D97-AF65-F5344CB8AC3E}">
        <p14:creationId xmlns:p14="http://schemas.microsoft.com/office/powerpoint/2010/main" val="61006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ntroduce students to the different types of forces through simple demonstrations.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istinguish between contact and non-contact forces.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a:t>
            </a:r>
            <a:r>
              <a:rPr lang="en-US" sz="1200" kern="1200" baseline="0" dirty="0" smtClean="0">
                <a:solidFill>
                  <a:schemeClr val="tx1"/>
                </a:solidFill>
                <a:effectLst/>
                <a:latin typeface="+mn-lt"/>
                <a:ea typeface="+mn-ea"/>
                <a:cs typeface="+mn-cs"/>
              </a:rPr>
              <a:t> that diff</a:t>
            </a:r>
            <a:r>
              <a:rPr lang="en-US" baseline="0" dirty="0" smtClean="0"/>
              <a:t>erent types of forces exist in each category.</a:t>
            </a:r>
          </a:p>
          <a:p>
            <a:r>
              <a:rPr lang="en-US" baseline="0" dirty="0" smtClean="0"/>
              <a:t>Give brief definitions of each type of force (direct students to write these definitions in their notebooks) and perform a simple demonstration of each one. </a:t>
            </a:r>
          </a:p>
          <a:p>
            <a:r>
              <a:rPr lang="en-US" baseline="0" dirty="0" smtClean="0"/>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metal spring: 2004,</a:t>
            </a:r>
            <a:r>
              <a:rPr lang="en-US" sz="1200" kern="1200" baseline="0" dirty="0" smtClean="0">
                <a:solidFill>
                  <a:schemeClr val="tx1"/>
                </a:solidFill>
                <a:latin typeface="+mn-lt"/>
                <a:ea typeface="+mn-ea"/>
                <a:cs typeface="+mn-cs"/>
              </a:rPr>
              <a:t> Jean-Jacques MILAN, </a:t>
            </a:r>
            <a:r>
              <a:rPr lang="en-US" sz="1200" b="0" i="0" u="none" strike="noStrike" kern="1200" baseline="0" dirty="0" smtClean="0">
                <a:solidFill>
                  <a:schemeClr val="tx1"/>
                </a:solidFill>
                <a:effectLst/>
                <a:latin typeface="+mn-lt"/>
                <a:ea typeface="+mn-ea"/>
                <a:cs typeface="+mn-cs"/>
              </a:rPr>
              <a:t>Wikimedia Commons </a:t>
            </a:r>
            <a:r>
              <a:rPr lang="en-US" sz="1200" u="sng" kern="1200" dirty="0" smtClean="0">
                <a:solidFill>
                  <a:schemeClr val="tx1"/>
                </a:solidFill>
                <a:latin typeface="+mn-lt"/>
                <a:ea typeface="+mn-ea"/>
                <a:cs typeface="+mn-cs"/>
                <a:hlinkClick r:id="rId4"/>
              </a:rPr>
              <a:t>http://en.wikipedia.org/wiki/File:Ressort_de_compression.jpg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cartoon parachute an man; Microsoft clipart http://office.microsoft.com/en-us/images/results.aspx?qu=parachute&amp;ex=1#ai:MC900370246| </a:t>
            </a:r>
          </a:p>
          <a:p>
            <a:r>
              <a:rPr lang="en-US" sz="1200" kern="1200" dirty="0" smtClean="0">
                <a:solidFill>
                  <a:schemeClr val="tx1"/>
                </a:solidFill>
                <a:latin typeface="+mn-lt"/>
                <a:ea typeface="+mn-ea"/>
                <a:cs typeface="+mn-cs"/>
              </a:rPr>
              <a:t>A cartoon girl slipping on ice: Microsoft</a:t>
            </a:r>
            <a:r>
              <a:rPr lang="en-US" sz="1200" kern="1200" baseline="0" dirty="0" smtClean="0">
                <a:solidFill>
                  <a:schemeClr val="tx1"/>
                </a:solidFill>
                <a:latin typeface="+mn-lt"/>
                <a:ea typeface="+mn-ea"/>
                <a:cs typeface="+mn-cs"/>
              </a:rPr>
              <a:t> clipart http://office.microsoft.com/en-us/images/results.aspx?qu=slip&amp;ex=1#ai:MC900366436|</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“U” magnet:</a:t>
            </a:r>
            <a:r>
              <a:rPr lang="en-US" sz="1200" kern="1200" baseline="0" dirty="0" smtClean="0">
                <a:solidFill>
                  <a:schemeClr val="tx1"/>
                </a:solidFill>
                <a:latin typeface="+mn-lt"/>
                <a:ea typeface="+mn-ea"/>
                <a:cs typeface="+mn-cs"/>
              </a:rPr>
              <a:t> Microsoft clipart</a:t>
            </a:r>
          </a:p>
          <a:p>
            <a:r>
              <a:rPr lang="en-US" sz="1200" kern="1200" baseline="0" dirty="0" smtClean="0">
                <a:solidFill>
                  <a:schemeClr val="tx1"/>
                </a:solidFill>
                <a:latin typeface="+mn-lt"/>
                <a:ea typeface="+mn-ea"/>
                <a:cs typeface="+mn-cs"/>
              </a:rPr>
              <a:t>A cartoon atom: Microsoft clipart http://office.microsoft.com/en-us/images/results.aspx?qu=magnet&amp;ex=1#ai:MC900340404|</a:t>
            </a:r>
          </a:p>
          <a:p>
            <a:r>
              <a:rPr lang="en-US" sz="1200" kern="1200" dirty="0" smtClean="0">
                <a:solidFill>
                  <a:schemeClr val="tx1"/>
                </a:solidFill>
                <a:latin typeface="+mn-lt"/>
                <a:ea typeface="+mn-ea"/>
                <a:cs typeface="+mn-cs"/>
              </a:rPr>
              <a:t>An apple falling from an apple tree onto a man in a suit: Microsoft clipart http://office.microsoft.com/en-us/images/results.aspx?qu=apple+falling&amp;ex=1#ai:MC900198175| </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5</a:t>
            </a:fld>
            <a:endParaRPr lang="en-US"/>
          </a:p>
        </p:txBody>
      </p:sp>
    </p:spTree>
    <p:extLst>
      <p:ext uri="{BB962C8B-B14F-4D97-AF65-F5344CB8AC3E}">
        <p14:creationId xmlns:p14="http://schemas.microsoft.com/office/powerpoint/2010/main" val="99723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 sure students do not </a:t>
            </a:r>
            <a:r>
              <a:rPr lang="en-US" baseline="0" dirty="0" smtClean="0"/>
              <a:t>confuse “every body” with “everybody.” Clarify that Newton wrote “every body,” meaning “every object.”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brings </a:t>
            </a:r>
            <a:r>
              <a:rPr lang="en-US" dirty="0" smtClean="0"/>
              <a:t>in the</a:t>
            </a:r>
            <a:r>
              <a:rPr lang="en-US" baseline="0" dirty="0" smtClean="0"/>
              <a:t> Common Core.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cover page of Newton’s book, </a:t>
            </a:r>
            <a:r>
              <a:rPr lang="en-US" sz="1200" kern="1200" dirty="0" err="1" smtClean="0">
                <a:solidFill>
                  <a:schemeClr val="tx1"/>
                </a:solidFill>
                <a:latin typeface="+mn-lt"/>
                <a:ea typeface="+mn-ea"/>
                <a:cs typeface="+mn-cs"/>
              </a:rPr>
              <a:t>Naturalis</a:t>
            </a:r>
            <a:r>
              <a:rPr lang="en-US" sz="1200" kern="1200" dirty="0" smtClean="0">
                <a:solidFill>
                  <a:schemeClr val="tx1"/>
                </a:solidFill>
                <a:latin typeface="+mn-lt"/>
                <a:ea typeface="+mn-ea"/>
                <a:cs typeface="+mn-cs"/>
              </a:rPr>
              <a:t> Principia Mathematica:</a:t>
            </a:r>
            <a:r>
              <a:rPr lang="en-US" sz="1200" kern="1200" baseline="0" dirty="0" smtClean="0">
                <a:solidFill>
                  <a:schemeClr val="tx1"/>
                </a:solidFill>
                <a:latin typeface="+mn-lt"/>
                <a:ea typeface="+mn-ea"/>
                <a:cs typeface="+mn-cs"/>
              </a:rPr>
              <a:t> 1687 Wikimedia Commons http://commons.wikimedia.org/wiki/File:Prinicipia-title.png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3"/>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6</a:t>
            </a:fld>
            <a:endParaRPr lang="en-US"/>
          </a:p>
        </p:txBody>
      </p:sp>
    </p:spTree>
    <p:extLst>
      <p:ext uri="{BB962C8B-B14F-4D97-AF65-F5344CB8AC3E}">
        <p14:creationId xmlns:p14="http://schemas.microsoft.com/office/powerpoint/2010/main" val="238478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object </a:t>
            </a:r>
            <a:r>
              <a:rPr lang="en-US" baseline="0" dirty="0" smtClean="0"/>
              <a:t>only accelerates if an unbalanced force acts on it (net force ≠ 0). If the forces acting on an object are balanced (or no forces are acting on the object), then the object maintains its velocity (if non-zero).</a:t>
            </a:r>
          </a:p>
          <a:p>
            <a:r>
              <a:rPr lang="en-US" dirty="0" smtClean="0"/>
              <a:t>Reinforce</a:t>
            </a:r>
            <a:r>
              <a:rPr lang="en-US" baseline="0" dirty="0" smtClean="0"/>
              <a:t> the concept with e</a:t>
            </a:r>
            <a:r>
              <a:rPr lang="en-US" dirty="0" smtClean="0"/>
              <a:t>xamples</a:t>
            </a:r>
            <a:r>
              <a:rPr lang="en-US" baseline="0" dirty="0" smtClean="0"/>
              <a:t>; explain how each image on this slide illustrates this physical law.</a:t>
            </a:r>
          </a:p>
          <a:p>
            <a:r>
              <a:rPr lang="en-US" baseline="0" dirty="0" smtClean="0"/>
              <a:t>-The pyramid is a massive object that does not move.</a:t>
            </a:r>
          </a:p>
          <a:p>
            <a:r>
              <a:rPr lang="en-US" baseline="0" dirty="0" smtClean="0"/>
              <a:t>-In space, when astronauts move, they continue moving (think of footage from the international space station).</a:t>
            </a:r>
          </a:p>
          <a:p>
            <a:r>
              <a:rPr lang="en-US" baseline="0" dirty="0" smtClean="0"/>
              <a:t>-If a biker’s front wheel hits a barrier (maybe a log), s/he will fly over the handlebars.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(optional) Discuss the invisible bike helmet, a cool engineering invention, and show a 3:46-minute video about it; the video can be interpreted to demonstrate Newton’s first law in the event of a bike crash; VIDEO at https://www.youtube.com/watch?v=CMAhptqk-4Q</a:t>
            </a:r>
          </a:p>
          <a:p>
            <a:r>
              <a:rPr lang="en-US" baseline="0" dirty="0" smtClean="0"/>
              <a:t>Image sources: </a:t>
            </a:r>
          </a:p>
          <a:p>
            <a:r>
              <a:rPr lang="en-US" baseline="0" dirty="0" smtClean="0"/>
              <a:t>Ancient pyramid: Microsoft clipart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cartoon boy on a bike: </a:t>
            </a:r>
            <a:r>
              <a:rPr lang="en-US" baseline="0" dirty="0" smtClean="0"/>
              <a:t>Microsoft clipart</a:t>
            </a:r>
          </a:p>
          <a:p>
            <a:r>
              <a:rPr lang="en-US" sz="1200" kern="1200" dirty="0" smtClean="0">
                <a:solidFill>
                  <a:schemeClr val="tx1"/>
                </a:solidFill>
                <a:latin typeface="+mn-lt"/>
                <a:ea typeface="+mn-ea"/>
                <a:cs typeface="+mn-cs"/>
              </a:rPr>
              <a:t>An astronaut in space with Earth in background: Microsoft clipart http://office.microsoft.com/en-us/images/results.aspx?qu=astronaut&amp;ex=1#ai:MP900178714|mt:2|</a:t>
            </a:r>
          </a:p>
        </p:txBody>
      </p:sp>
      <p:sp>
        <p:nvSpPr>
          <p:cNvPr id="4" name="Slide Number Placeholder 3"/>
          <p:cNvSpPr>
            <a:spLocks noGrp="1"/>
          </p:cNvSpPr>
          <p:nvPr>
            <p:ph type="sldNum" sz="quarter" idx="10"/>
          </p:nvPr>
        </p:nvSpPr>
        <p:spPr/>
        <p:txBody>
          <a:bodyPr/>
          <a:lstStyle/>
          <a:p>
            <a:fld id="{A83F3A4D-7ACD-B446-9982-D7C4243A0953}" type="slidenum">
              <a:rPr lang="en-US" smtClean="0"/>
              <a:pPr/>
              <a:t>7</a:t>
            </a:fld>
            <a:endParaRPr lang="en-US"/>
          </a:p>
        </p:txBody>
      </p:sp>
    </p:spTree>
    <p:extLst>
      <p:ext uri="{BB962C8B-B14F-4D97-AF65-F5344CB8AC3E}">
        <p14:creationId xmlns:p14="http://schemas.microsoft.com/office/powerpoint/2010/main" val="423213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an elementary explanation of vectors: Begin with a discussion of the integer number line,</a:t>
            </a:r>
            <a:r>
              <a:rPr lang="en-US" baseline="0" dirty="0" smtClean="0"/>
              <a:t> which </a:t>
            </a:r>
            <a:r>
              <a:rPr lang="en-US" dirty="0" smtClean="0"/>
              <a:t>students have seen in math class. Then orient that line vertically with positive pointing</a:t>
            </a:r>
            <a:r>
              <a:rPr lang="en-US" baseline="0" dirty="0" smtClean="0"/>
              <a:t> down. It may be advanced, but the idea to communicate is that forces are additive.</a:t>
            </a:r>
          </a:p>
          <a:p>
            <a:r>
              <a:rPr lang="en-US" baseline="0" dirty="0" smtClean="0"/>
              <a:t>Move into a discussion of air resistance and what would happen in its absence. In this case, if two objects are dropped from the same height at the same time, they hit the ground at the same time.  The video of an Apollo astronaut dropping a feather and hammer on the moon is an excellent visual extension to show students.</a:t>
            </a:r>
          </a:p>
          <a:p>
            <a:r>
              <a:rPr lang="en-US" dirty="0" smtClean="0"/>
              <a:t>https://www.youtube.com/watch?v=5C5_dOEyAfk</a:t>
            </a:r>
          </a:p>
          <a:p>
            <a:r>
              <a:rPr lang="en-US" dirty="0" smtClean="0"/>
              <a:t>Image sources: </a:t>
            </a:r>
          </a:p>
          <a:p>
            <a:r>
              <a:rPr lang="en-US" sz="1200" kern="1200" dirty="0" smtClean="0">
                <a:solidFill>
                  <a:schemeClr val="tx1"/>
                </a:solidFill>
                <a:latin typeface="+mn-lt"/>
                <a:ea typeface="+mn-ea"/>
                <a:cs typeface="+mn-cs"/>
              </a:rPr>
              <a:t>A blue umbrella: Microsoft clipart</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http://office.microsoft.com/en-us/images/results.aspx?qu=umbrella&amp;ex=1#ai:MC900432545|</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3F3A4D-7ACD-B446-9982-D7C4243A0953}" type="slidenum">
              <a:rPr lang="en-US" smtClean="0"/>
              <a:pPr/>
              <a:t>8</a:t>
            </a:fld>
            <a:endParaRPr lang="en-US"/>
          </a:p>
        </p:txBody>
      </p:sp>
    </p:spTree>
    <p:extLst>
      <p:ext uri="{BB962C8B-B14F-4D97-AF65-F5344CB8AC3E}">
        <p14:creationId xmlns:p14="http://schemas.microsoft.com/office/powerpoint/2010/main" val="222593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Image source: </a:t>
            </a: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4089FC-A922-DB43-92E7-A218AF1AB01B}" type="slidenum">
              <a:rPr lang="en-US" smtClean="0"/>
              <a:pPr/>
              <a:t>9</a:t>
            </a:fld>
            <a:endParaRPr lang="en-US"/>
          </a:p>
        </p:txBody>
      </p:sp>
    </p:spTree>
    <p:extLst>
      <p:ext uri="{BB962C8B-B14F-4D97-AF65-F5344CB8AC3E}">
        <p14:creationId xmlns:p14="http://schemas.microsoft.com/office/powerpoint/2010/main" val="386787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044B8-5DFA-D34D-80B6-5E4B34EB3896}"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044B8-5DFA-D34D-80B6-5E4B34EB3896}"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44B8-5DFA-D34D-80B6-5E4B34EB3896}" type="datetimeFigureOut">
              <a:rPr lang="en-US" smtClean="0"/>
              <a:pPr/>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044B8-5DFA-D34D-80B6-5E4B34EB3896}" type="datetimeFigureOut">
              <a:rPr lang="en-US" smtClean="0"/>
              <a:pPr/>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44B8-5DFA-D34D-80B6-5E4B34EB3896}" type="datetimeFigureOut">
              <a:rPr lang="en-US" smtClean="0"/>
              <a:pPr/>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044B8-5DFA-D34D-80B6-5E4B34EB3896}" type="datetimeFigureOut">
              <a:rPr lang="en-US" smtClean="0"/>
              <a:pPr/>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E29D-BAFD-CE43-B887-990A043D9C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iz\AppData\Local\Microsoft\Windows\Temporary Internet Files\Content.IE5\X2EHS2KK\MP900430569[1].jpg"/>
          <p:cNvPicPr>
            <a:picLocks noChangeAspect="1" noChangeArrowheads="1"/>
          </p:cNvPicPr>
          <p:nvPr/>
        </p:nvPicPr>
        <p:blipFill rotWithShape="1">
          <a:blip r:embed="rId3"/>
          <a:srcRect t="12661"/>
          <a:stretch/>
        </p:blipFill>
        <p:spPr bwMode="auto">
          <a:xfrm>
            <a:off x="3186456" y="3447744"/>
            <a:ext cx="5969985" cy="3474720"/>
          </a:xfrm>
          <a:prstGeom prst="rect">
            <a:avLst/>
          </a:prstGeom>
          <a:noFill/>
        </p:spPr>
      </p:pic>
      <p:pic>
        <p:nvPicPr>
          <p:cNvPr id="5" name="Picture 4"/>
          <p:cNvPicPr>
            <a:picLocks noChangeAspect="1"/>
          </p:cNvPicPr>
          <p:nvPr/>
        </p:nvPicPr>
        <p:blipFill rotWithShape="1">
          <a:blip r:embed="rId4"/>
          <a:srcRect l="16103" r="17984" b="44969"/>
          <a:stretch/>
        </p:blipFill>
        <p:spPr>
          <a:xfrm>
            <a:off x="-2505" y="3463120"/>
            <a:ext cx="3281819" cy="3474720"/>
          </a:xfrm>
          <a:prstGeom prst="rect">
            <a:avLst/>
          </a:prstGeom>
        </p:spPr>
      </p:pic>
      <p:pic>
        <p:nvPicPr>
          <p:cNvPr id="4" name="Picture 3"/>
          <p:cNvPicPr>
            <a:picLocks noChangeAspect="1"/>
          </p:cNvPicPr>
          <p:nvPr/>
        </p:nvPicPr>
        <p:blipFill>
          <a:blip r:embed="rId5"/>
          <a:stretch>
            <a:fillRect/>
          </a:stretch>
        </p:blipFill>
        <p:spPr>
          <a:xfrm>
            <a:off x="-12526" y="1452"/>
            <a:ext cx="3291840" cy="3456432"/>
          </a:xfrm>
          <a:prstGeom prst="rect">
            <a:avLst/>
          </a:prstGeom>
        </p:spPr>
      </p:pic>
      <p:sp>
        <p:nvSpPr>
          <p:cNvPr id="8" name="Title 1"/>
          <p:cNvSpPr>
            <a:spLocks noGrp="1"/>
          </p:cNvSpPr>
          <p:nvPr>
            <p:ph type="ctrTitle"/>
          </p:nvPr>
        </p:nvSpPr>
        <p:spPr>
          <a:xfrm>
            <a:off x="3309155" y="997528"/>
            <a:ext cx="5779425" cy="2275749"/>
          </a:xfrm>
        </p:spPr>
        <p:txBody>
          <a:bodyPr>
            <a:noAutofit/>
          </a:bodyPr>
          <a:lstStyle/>
          <a:p>
            <a:r>
              <a:rPr lang="en-US" sz="5400" b="1" dirty="0" smtClean="0">
                <a:solidFill>
                  <a:schemeClr val="accent5">
                    <a:lumMod val="75000"/>
                  </a:schemeClr>
                </a:solidFill>
                <a:latin typeface="+mn-lt"/>
                <a:cs typeface="Arial Black"/>
              </a:rPr>
              <a:t>Forces and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Newton’s First Law</a:t>
            </a:r>
            <a:endParaRPr lang="en-US" sz="5400" b="1" dirty="0">
              <a:solidFill>
                <a:schemeClr val="accent5">
                  <a:lumMod val="75000"/>
                </a:schemeClr>
              </a:solidFill>
              <a:latin typeface="+mn-lt"/>
              <a:cs typeface="Arial Black"/>
            </a:endParaRPr>
          </a:p>
        </p:txBody>
      </p:sp>
    </p:spTree>
    <p:extLst>
      <p:ext uri="{BB962C8B-B14F-4D97-AF65-F5344CB8AC3E}">
        <p14:creationId xmlns:p14="http://schemas.microsoft.com/office/powerpoint/2010/main" val="322067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5">
                    <a:lumMod val="75000"/>
                  </a:schemeClr>
                </a:solidFill>
                <a:latin typeface="+mn-lt"/>
                <a:cs typeface="Arial Black"/>
              </a:rPr>
              <a:t>Egg Inertia Puzzle</a:t>
            </a:r>
          </a:p>
        </p:txBody>
      </p:sp>
      <p:sp>
        <p:nvSpPr>
          <p:cNvPr id="6" name="Rectangle 5"/>
          <p:cNvSpPr/>
          <p:nvPr/>
        </p:nvSpPr>
        <p:spPr>
          <a:xfrm>
            <a:off x="2288958" y="1417638"/>
            <a:ext cx="6091115" cy="461665"/>
          </a:xfrm>
          <a:prstGeom prst="rect">
            <a:avLst/>
          </a:prstGeom>
        </p:spPr>
        <p:txBody>
          <a:bodyPr wrap="square">
            <a:spAutoFit/>
          </a:bodyPr>
          <a:lstStyle/>
          <a:p>
            <a:pPr algn="ctr">
              <a:buNone/>
            </a:pPr>
            <a:r>
              <a:rPr lang="en-US" sz="2400" dirty="0" smtClean="0"/>
              <a:t>What’s different about these two eggs? </a:t>
            </a:r>
          </a:p>
        </p:txBody>
      </p:sp>
      <p:pic>
        <p:nvPicPr>
          <p:cNvPr id="1026" name="Picture 2" descr="emotions,faces,heads,men,people,pondering,thou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8052"/>
            <a:ext cx="1853889" cy="1853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182" t="28701" r="5514" b="5105"/>
          <a:stretch/>
        </p:blipFill>
        <p:spPr>
          <a:xfrm>
            <a:off x="923277" y="3736929"/>
            <a:ext cx="3408218" cy="213360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5182" t="28701" r="5514" b="5105"/>
          <a:stretch/>
        </p:blipFill>
        <p:spPr>
          <a:xfrm>
            <a:off x="4921807" y="3736929"/>
            <a:ext cx="3408218" cy="2133608"/>
          </a:xfrm>
          <a:prstGeom prst="rect">
            <a:avLst/>
          </a:prstGeom>
        </p:spPr>
      </p:pic>
      <p:sp>
        <p:nvSpPr>
          <p:cNvPr id="9" name="Curved Up Arrow 8"/>
          <p:cNvSpPr/>
          <p:nvPr/>
        </p:nvSpPr>
        <p:spPr>
          <a:xfrm rot="299965">
            <a:off x="5005099" y="4004356"/>
            <a:ext cx="3640667" cy="110066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299965">
            <a:off x="807053" y="4182787"/>
            <a:ext cx="3640667" cy="110066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74"/>
            <a:ext cx="8229600" cy="1143000"/>
          </a:xfrm>
        </p:spPr>
        <p:txBody>
          <a:bodyPr>
            <a:normAutofit/>
          </a:bodyPr>
          <a:lstStyle/>
          <a:p>
            <a:r>
              <a:rPr lang="en-US" sz="4800" b="1" dirty="0" smtClean="0">
                <a:solidFill>
                  <a:schemeClr val="accent5">
                    <a:lumMod val="75000"/>
                  </a:schemeClr>
                </a:solidFill>
                <a:latin typeface="+mn-lt"/>
                <a:cs typeface="Arial Black"/>
              </a:rPr>
              <a:t>Concept Review</a:t>
            </a:r>
            <a:endParaRPr lang="en-US" sz="4800"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484910" y="1537233"/>
            <a:ext cx="8229600" cy="4949149"/>
          </a:xfrm>
        </p:spPr>
        <p:txBody>
          <a:bodyPr/>
          <a:lstStyle/>
          <a:p>
            <a:pPr>
              <a:buNone/>
            </a:pPr>
            <a:r>
              <a:rPr lang="en-US" sz="2800" b="1" dirty="0" smtClean="0"/>
              <a:t>1. An object’s resistance to changing its motion is called ______.</a:t>
            </a:r>
          </a:p>
          <a:p>
            <a:pPr>
              <a:buNone/>
            </a:pPr>
            <a:r>
              <a:rPr lang="en-US" sz="2800" b="1" dirty="0" smtClean="0"/>
              <a:t>2. Velocity measures ______and ________.</a:t>
            </a:r>
          </a:p>
          <a:p>
            <a:pPr>
              <a:buNone/>
            </a:pPr>
            <a:r>
              <a:rPr lang="en-US" sz="2800" b="1" dirty="0" smtClean="0"/>
              <a:t>3. A change in velocity is called ___________.</a:t>
            </a:r>
          </a:p>
          <a:p>
            <a:pPr>
              <a:buNone/>
            </a:pPr>
            <a:r>
              <a:rPr lang="en-US" sz="2800" b="1" dirty="0" smtClean="0"/>
              <a:t>4. A _____ is a push, pull or twist.</a:t>
            </a:r>
          </a:p>
          <a:p>
            <a:pPr>
              <a:buNone/>
            </a:pPr>
            <a:r>
              <a:rPr lang="en-US" sz="2800" b="1" dirty="0" smtClean="0"/>
              <a:t>5. Kicking a ball is an example of a __________ force.</a:t>
            </a:r>
          </a:p>
          <a:p>
            <a:pPr>
              <a:buNone/>
            </a:pPr>
            <a:r>
              <a:rPr lang="en-US" sz="2800" b="1" dirty="0" smtClean="0"/>
              <a:t>6. Newton’s first law of motion: Objects in motion will stay in motion and objects at rest will stay at rest, unless acted on by __________________.</a:t>
            </a:r>
            <a:endParaRPr lang="en-US" b="1" dirty="0"/>
          </a:p>
        </p:txBody>
      </p:sp>
      <p:sp>
        <p:nvSpPr>
          <p:cNvPr id="5" name="TextBox 4"/>
          <p:cNvSpPr txBox="1"/>
          <p:nvPr/>
        </p:nvSpPr>
        <p:spPr>
          <a:xfrm>
            <a:off x="1810577" y="1936724"/>
            <a:ext cx="1617579" cy="523220"/>
          </a:xfrm>
          <a:prstGeom prst="rect">
            <a:avLst/>
          </a:prstGeom>
          <a:noFill/>
        </p:spPr>
        <p:txBody>
          <a:bodyPr wrap="square" rtlCol="0">
            <a:spAutoFit/>
          </a:bodyPr>
          <a:lstStyle/>
          <a:p>
            <a:r>
              <a:rPr lang="en-US" sz="2800" b="1" dirty="0" smtClean="0">
                <a:solidFill>
                  <a:schemeClr val="accent6">
                    <a:lumMod val="75000"/>
                  </a:schemeClr>
                </a:solidFill>
              </a:rPr>
              <a:t>inertia</a:t>
            </a:r>
            <a:endParaRPr lang="en-US" sz="2800" b="1" dirty="0">
              <a:solidFill>
                <a:schemeClr val="accent6">
                  <a:lumMod val="75000"/>
                </a:schemeClr>
              </a:solidFill>
            </a:endParaRPr>
          </a:p>
        </p:txBody>
      </p:sp>
      <p:sp>
        <p:nvSpPr>
          <p:cNvPr id="6" name="TextBox 5"/>
          <p:cNvSpPr txBox="1"/>
          <p:nvPr/>
        </p:nvSpPr>
        <p:spPr>
          <a:xfrm>
            <a:off x="3644469" y="2433208"/>
            <a:ext cx="1617579" cy="523220"/>
          </a:xfrm>
          <a:prstGeom prst="rect">
            <a:avLst/>
          </a:prstGeom>
          <a:noFill/>
        </p:spPr>
        <p:txBody>
          <a:bodyPr wrap="square" rtlCol="0">
            <a:spAutoFit/>
          </a:bodyPr>
          <a:lstStyle/>
          <a:p>
            <a:r>
              <a:rPr lang="en-US" sz="2800" b="1" dirty="0" smtClean="0">
                <a:solidFill>
                  <a:schemeClr val="accent6">
                    <a:lumMod val="75000"/>
                  </a:schemeClr>
                </a:solidFill>
              </a:rPr>
              <a:t>speed</a:t>
            </a:r>
            <a:endParaRPr lang="en-US" sz="2800" b="1" dirty="0">
              <a:solidFill>
                <a:schemeClr val="accent6">
                  <a:lumMod val="75000"/>
                </a:schemeClr>
              </a:solidFill>
            </a:endParaRPr>
          </a:p>
        </p:txBody>
      </p:sp>
      <p:sp>
        <p:nvSpPr>
          <p:cNvPr id="7" name="TextBox 6"/>
          <p:cNvSpPr txBox="1"/>
          <p:nvPr/>
        </p:nvSpPr>
        <p:spPr>
          <a:xfrm>
            <a:off x="5359033" y="2446576"/>
            <a:ext cx="1617579" cy="523220"/>
          </a:xfrm>
          <a:prstGeom prst="rect">
            <a:avLst/>
          </a:prstGeom>
          <a:noFill/>
        </p:spPr>
        <p:txBody>
          <a:bodyPr wrap="square" rtlCol="0">
            <a:spAutoFit/>
          </a:bodyPr>
          <a:lstStyle/>
          <a:p>
            <a:r>
              <a:rPr lang="en-US" sz="2800" b="1" dirty="0" smtClean="0">
                <a:solidFill>
                  <a:schemeClr val="accent6">
                    <a:lumMod val="75000"/>
                  </a:schemeClr>
                </a:solidFill>
              </a:rPr>
              <a:t>direction</a:t>
            </a:r>
            <a:endParaRPr lang="en-US" sz="2800" b="1" dirty="0">
              <a:solidFill>
                <a:schemeClr val="accent6">
                  <a:lumMod val="75000"/>
                </a:schemeClr>
              </a:solidFill>
            </a:endParaRPr>
          </a:p>
        </p:txBody>
      </p:sp>
      <p:sp>
        <p:nvSpPr>
          <p:cNvPr id="8" name="TextBox 7"/>
          <p:cNvSpPr txBox="1"/>
          <p:nvPr/>
        </p:nvSpPr>
        <p:spPr>
          <a:xfrm>
            <a:off x="5157052" y="2956428"/>
            <a:ext cx="2013283" cy="523220"/>
          </a:xfrm>
          <a:prstGeom prst="rect">
            <a:avLst/>
          </a:prstGeom>
          <a:noFill/>
        </p:spPr>
        <p:txBody>
          <a:bodyPr wrap="square" rtlCol="0">
            <a:spAutoFit/>
          </a:bodyPr>
          <a:lstStyle/>
          <a:p>
            <a:r>
              <a:rPr lang="en-US" sz="2800" b="1" dirty="0" smtClean="0">
                <a:solidFill>
                  <a:schemeClr val="accent6">
                    <a:lumMod val="75000"/>
                  </a:schemeClr>
                </a:solidFill>
              </a:rPr>
              <a:t>acceleration</a:t>
            </a:r>
            <a:endParaRPr lang="en-US" sz="2800" b="1" dirty="0">
              <a:solidFill>
                <a:schemeClr val="accent6">
                  <a:lumMod val="75000"/>
                </a:schemeClr>
              </a:solidFill>
            </a:endParaRPr>
          </a:p>
        </p:txBody>
      </p:sp>
      <p:sp>
        <p:nvSpPr>
          <p:cNvPr id="9" name="TextBox 8"/>
          <p:cNvSpPr txBox="1"/>
          <p:nvPr/>
        </p:nvSpPr>
        <p:spPr>
          <a:xfrm>
            <a:off x="1164024" y="3479648"/>
            <a:ext cx="1617579" cy="523220"/>
          </a:xfrm>
          <a:prstGeom prst="rect">
            <a:avLst/>
          </a:prstGeom>
          <a:noFill/>
        </p:spPr>
        <p:txBody>
          <a:bodyPr wrap="square" rtlCol="0">
            <a:spAutoFit/>
          </a:bodyPr>
          <a:lstStyle/>
          <a:p>
            <a:r>
              <a:rPr lang="en-US" sz="2800" b="1" dirty="0" smtClean="0">
                <a:solidFill>
                  <a:schemeClr val="accent6">
                    <a:lumMod val="75000"/>
                  </a:schemeClr>
                </a:solidFill>
              </a:rPr>
              <a:t>force</a:t>
            </a:r>
            <a:endParaRPr lang="en-US" sz="2800" b="1" dirty="0">
              <a:solidFill>
                <a:schemeClr val="accent6">
                  <a:lumMod val="75000"/>
                </a:schemeClr>
              </a:solidFill>
            </a:endParaRPr>
          </a:p>
        </p:txBody>
      </p:sp>
      <p:sp>
        <p:nvSpPr>
          <p:cNvPr id="10" name="TextBox 9"/>
          <p:cNvSpPr txBox="1"/>
          <p:nvPr/>
        </p:nvSpPr>
        <p:spPr>
          <a:xfrm>
            <a:off x="5812915" y="3966633"/>
            <a:ext cx="1691307" cy="523220"/>
          </a:xfrm>
          <a:prstGeom prst="rect">
            <a:avLst/>
          </a:prstGeom>
          <a:noFill/>
        </p:spPr>
        <p:txBody>
          <a:bodyPr wrap="square" rtlCol="0">
            <a:spAutoFit/>
          </a:bodyPr>
          <a:lstStyle/>
          <a:p>
            <a:r>
              <a:rPr lang="en-US" sz="2800" b="1" dirty="0" smtClean="0">
                <a:solidFill>
                  <a:schemeClr val="accent6">
                    <a:lumMod val="75000"/>
                  </a:schemeClr>
                </a:solidFill>
              </a:rPr>
              <a:t>contact</a:t>
            </a:r>
            <a:endParaRPr lang="en-US" sz="2800" b="1" dirty="0">
              <a:solidFill>
                <a:schemeClr val="accent6">
                  <a:lumMod val="75000"/>
                </a:schemeClr>
              </a:solidFill>
            </a:endParaRPr>
          </a:p>
        </p:txBody>
      </p:sp>
      <p:sp>
        <p:nvSpPr>
          <p:cNvPr id="11" name="TextBox 10"/>
          <p:cNvSpPr txBox="1"/>
          <p:nvPr/>
        </p:nvSpPr>
        <p:spPr>
          <a:xfrm>
            <a:off x="3724203" y="5343533"/>
            <a:ext cx="3376857" cy="523220"/>
          </a:xfrm>
          <a:prstGeom prst="rect">
            <a:avLst/>
          </a:prstGeom>
          <a:noFill/>
        </p:spPr>
        <p:txBody>
          <a:bodyPr wrap="square" rtlCol="0">
            <a:spAutoFit/>
          </a:bodyPr>
          <a:lstStyle/>
          <a:p>
            <a:r>
              <a:rPr lang="en-US" sz="2800" b="1" dirty="0" smtClean="0">
                <a:solidFill>
                  <a:schemeClr val="accent6">
                    <a:lumMod val="75000"/>
                  </a:schemeClr>
                </a:solidFill>
              </a:rPr>
              <a:t>an unbalanced force</a:t>
            </a:r>
            <a:endParaRPr lang="en-US" sz="28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11" y="884141"/>
            <a:ext cx="3911297" cy="1792910"/>
          </a:xfrm>
        </p:spPr>
        <p:txBody>
          <a:bodyPr>
            <a:normAutofit/>
          </a:bodyPr>
          <a:lstStyle/>
          <a:p>
            <a:pPr algn="l"/>
            <a:r>
              <a:rPr lang="en-US" sz="3200" b="1" dirty="0" smtClean="0">
                <a:solidFill>
                  <a:srgbClr val="FF0000"/>
                </a:solidFill>
              </a:rPr>
              <a:t>Inertia</a:t>
            </a:r>
            <a:r>
              <a:rPr lang="en-US" sz="3200" b="1" dirty="0" smtClean="0">
                <a:solidFill>
                  <a:schemeClr val="bg1">
                    <a:lumMod val="50000"/>
                  </a:schemeClr>
                </a:solidFill>
              </a:rPr>
              <a:t> </a:t>
            </a:r>
            <a:r>
              <a:rPr lang="en-US" sz="3200" b="1" dirty="0" smtClean="0"/>
              <a:t>is an object’s resistance to changing its motion</a:t>
            </a:r>
            <a:endParaRPr lang="en-US" sz="3200" b="1" dirty="0"/>
          </a:p>
        </p:txBody>
      </p:sp>
      <p:sp>
        <p:nvSpPr>
          <p:cNvPr id="6" name="Oval 5"/>
          <p:cNvSpPr/>
          <p:nvPr/>
        </p:nvSpPr>
        <p:spPr>
          <a:xfrm>
            <a:off x="3208094" y="5848925"/>
            <a:ext cx="880534" cy="287866"/>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16200000" flipH="1">
            <a:off x="3079771" y="6158148"/>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3941784" y="6177959"/>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87834" y="6318847"/>
            <a:ext cx="1084527" cy="2928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flipV="1">
            <a:off x="2175161" y="6277281"/>
            <a:ext cx="1051456" cy="292895"/>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2059102" y="6682360"/>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027105" y="6716226"/>
            <a:ext cx="292894" cy="794"/>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990487" y="2611788"/>
            <a:ext cx="3390928" cy="3390928"/>
          </a:xfrm>
          <a:prstGeom prst="ellipse">
            <a:avLst/>
          </a:prstGeom>
          <a:noFill/>
          <a:ln w="63500">
            <a:solidFill>
              <a:srgbClr val="D9C9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67791" y="1250910"/>
            <a:ext cx="2844800" cy="461665"/>
          </a:xfrm>
          <a:prstGeom prst="rect">
            <a:avLst/>
          </a:prstGeom>
          <a:noFill/>
        </p:spPr>
        <p:txBody>
          <a:bodyPr wrap="square" rtlCol="0">
            <a:spAutoFit/>
          </a:bodyPr>
          <a:lstStyle/>
          <a:p>
            <a:r>
              <a:rPr lang="en-US" sz="2400" dirty="0" smtClean="0">
                <a:solidFill>
                  <a:schemeClr val="bg1">
                    <a:lumMod val="50000"/>
                  </a:schemeClr>
                </a:solidFill>
              </a:rPr>
              <a:t>white board marker</a:t>
            </a:r>
            <a:endParaRPr lang="en-US" sz="2400" dirty="0">
              <a:solidFill>
                <a:schemeClr val="bg1">
                  <a:lumMod val="50000"/>
                </a:schemeClr>
              </a:solidFill>
            </a:endParaRPr>
          </a:p>
        </p:txBody>
      </p:sp>
      <p:sp>
        <p:nvSpPr>
          <p:cNvPr id="26" name="TextBox 25"/>
          <p:cNvSpPr txBox="1"/>
          <p:nvPr/>
        </p:nvSpPr>
        <p:spPr>
          <a:xfrm>
            <a:off x="167791" y="2969647"/>
            <a:ext cx="1698005" cy="461665"/>
          </a:xfrm>
          <a:prstGeom prst="rect">
            <a:avLst/>
          </a:prstGeom>
          <a:noFill/>
        </p:spPr>
        <p:txBody>
          <a:bodyPr wrap="square" rtlCol="0">
            <a:spAutoFit/>
          </a:bodyPr>
          <a:lstStyle/>
          <a:p>
            <a:r>
              <a:rPr lang="en-US" sz="2400" dirty="0" smtClean="0">
                <a:solidFill>
                  <a:schemeClr val="bg1">
                    <a:lumMod val="50000"/>
                  </a:schemeClr>
                </a:solidFill>
              </a:rPr>
              <a:t>hoop</a:t>
            </a:r>
            <a:endParaRPr lang="en-US" sz="2400" dirty="0">
              <a:solidFill>
                <a:schemeClr val="bg1">
                  <a:lumMod val="50000"/>
                </a:schemeClr>
              </a:solidFill>
            </a:endParaRPr>
          </a:p>
        </p:txBody>
      </p:sp>
      <p:sp>
        <p:nvSpPr>
          <p:cNvPr id="27" name="TextBox 26"/>
          <p:cNvSpPr txBox="1"/>
          <p:nvPr/>
        </p:nvSpPr>
        <p:spPr>
          <a:xfrm>
            <a:off x="201648" y="6202983"/>
            <a:ext cx="1169947" cy="461665"/>
          </a:xfrm>
          <a:prstGeom prst="rect">
            <a:avLst/>
          </a:prstGeom>
          <a:noFill/>
        </p:spPr>
        <p:txBody>
          <a:bodyPr wrap="square" rtlCol="0">
            <a:spAutoFit/>
          </a:bodyPr>
          <a:lstStyle/>
          <a:p>
            <a:r>
              <a:rPr lang="en-US" sz="2400" dirty="0" smtClean="0">
                <a:solidFill>
                  <a:schemeClr val="bg1">
                    <a:lumMod val="50000"/>
                  </a:schemeClr>
                </a:solidFill>
              </a:rPr>
              <a:t>bottle</a:t>
            </a:r>
            <a:endParaRPr lang="en-US" sz="2400" dirty="0">
              <a:solidFill>
                <a:schemeClr val="bg1">
                  <a:lumMod val="50000"/>
                </a:schemeClr>
              </a:solidFill>
            </a:endParaRPr>
          </a:p>
        </p:txBody>
      </p:sp>
      <p:cxnSp>
        <p:nvCxnSpPr>
          <p:cNvPr id="29" name="Straight Arrow Connector 28"/>
          <p:cNvCxnSpPr/>
          <p:nvPr/>
        </p:nvCxnSpPr>
        <p:spPr>
          <a:xfrm>
            <a:off x="2826322" y="1515535"/>
            <a:ext cx="475723"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029003" y="3235860"/>
            <a:ext cx="561188"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132932" y="6473818"/>
            <a:ext cx="882122" cy="3176"/>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 21"/>
          <p:cNvGrpSpPr/>
          <p:nvPr/>
        </p:nvGrpSpPr>
        <p:grpSpPr>
          <a:xfrm>
            <a:off x="3448131" y="731557"/>
            <a:ext cx="437125" cy="1838814"/>
            <a:chOff x="7243530" y="955439"/>
            <a:chExt cx="541073" cy="2448163"/>
          </a:xfrm>
        </p:grpSpPr>
        <p:sp>
          <p:nvSpPr>
            <p:cNvPr id="23" name="Rectangle 22"/>
            <p:cNvSpPr/>
            <p:nvPr/>
          </p:nvSpPr>
          <p:spPr>
            <a:xfrm>
              <a:off x="7243530" y="955439"/>
              <a:ext cx="541073" cy="6603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75166" y="1684865"/>
              <a:ext cx="496975" cy="1718737"/>
            </a:xfrm>
            <a:prstGeom prst="rect">
              <a:avLst/>
            </a:prstGeom>
            <a:solidFill>
              <a:schemeClr val="bg1"/>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itle 1"/>
          <p:cNvSpPr txBox="1">
            <a:spLocks/>
          </p:cNvSpPr>
          <p:nvPr/>
        </p:nvSpPr>
        <p:spPr>
          <a:xfrm>
            <a:off x="4269271" y="243798"/>
            <a:ext cx="4506687" cy="79421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accent5">
                    <a:lumMod val="75000"/>
                  </a:schemeClr>
                </a:solidFill>
                <a:latin typeface="+mn-lt"/>
                <a:cs typeface="Arial Black"/>
              </a:rPr>
              <a:t>What is inertia?</a:t>
            </a:r>
            <a:endParaRPr lang="en-US" sz="4800" b="1" dirty="0">
              <a:solidFill>
                <a:schemeClr val="accent5">
                  <a:lumMod val="75000"/>
                </a:schemeClr>
              </a:solidFill>
              <a:latin typeface="+mn-lt"/>
              <a:cs typeface="Arial Black"/>
            </a:endParaRPr>
          </a:p>
        </p:txBody>
      </p:sp>
    </p:spTree>
    <p:extLst>
      <p:ext uri="{BB962C8B-B14F-4D97-AF65-F5344CB8AC3E}">
        <p14:creationId xmlns:p14="http://schemas.microsoft.com/office/powerpoint/2010/main" val="9914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98419E-6 9.09764E-6 L 0.33994 9.09764E-6 " pathEditMode="relative" ptsTypes="AA">
                                      <p:cBhvr>
                                        <p:cTn id="6" dur="5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49E-6 9.0236E-7 L 4.749E-6 0.67399 " pathEditMode="relative" ptsTypes="AA">
                                      <p:cBhvr>
                                        <p:cTn id="10" dur="1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0"/>
            <a:ext cx="8229600" cy="1143000"/>
          </a:xfrm>
        </p:spPr>
        <p:txBody>
          <a:bodyPr>
            <a:noAutofit/>
          </a:bodyPr>
          <a:lstStyle/>
          <a:p>
            <a:r>
              <a:rPr lang="en-US" sz="4800" b="1" dirty="0">
                <a:solidFill>
                  <a:schemeClr val="accent5">
                    <a:lumMod val="75000"/>
                  </a:schemeClr>
                </a:solidFill>
                <a:latin typeface="+mn-lt"/>
                <a:cs typeface="Arial Black"/>
              </a:rPr>
              <a:t>Velocity is speed and direction</a:t>
            </a:r>
          </a:p>
        </p:txBody>
      </p:sp>
      <p:sp>
        <p:nvSpPr>
          <p:cNvPr id="10" name="TextBox 9"/>
          <p:cNvSpPr txBox="1"/>
          <p:nvPr/>
        </p:nvSpPr>
        <p:spPr>
          <a:xfrm>
            <a:off x="164392" y="5127481"/>
            <a:ext cx="5368008" cy="523220"/>
          </a:xfrm>
          <a:prstGeom prst="rect">
            <a:avLst/>
          </a:prstGeom>
          <a:noFill/>
        </p:spPr>
        <p:txBody>
          <a:bodyPr wrap="none" rtlCol="0">
            <a:spAutoFit/>
          </a:bodyPr>
          <a:lstStyle/>
          <a:p>
            <a:r>
              <a:rPr lang="en-US" sz="2800" b="1" dirty="0">
                <a:solidFill>
                  <a:schemeClr val="accent6">
                    <a:lumMod val="75000"/>
                  </a:schemeClr>
                </a:solidFill>
                <a:ea typeface="+mj-ea"/>
                <a:cs typeface="Arial Black"/>
              </a:rPr>
              <a:t>Acceleration</a:t>
            </a:r>
            <a:r>
              <a:rPr lang="en-US" sz="2800" b="1" dirty="0">
                <a:ea typeface="+mj-ea"/>
                <a:cs typeface="Arial Black"/>
              </a:rPr>
              <a:t> is a change in velocity</a:t>
            </a:r>
          </a:p>
        </p:txBody>
      </p:sp>
      <p:pic>
        <p:nvPicPr>
          <p:cNvPr id="1028"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4505871" y="2215536"/>
            <a:ext cx="4144998" cy="2762253"/>
          </a:xfrm>
          <a:prstGeom prst="rect">
            <a:avLst/>
          </a:prstGeom>
          <a:noFill/>
        </p:spPr>
      </p:pic>
      <p:grpSp>
        <p:nvGrpSpPr>
          <p:cNvPr id="3" name="Group 20"/>
          <p:cNvGrpSpPr/>
          <p:nvPr/>
        </p:nvGrpSpPr>
        <p:grpSpPr>
          <a:xfrm>
            <a:off x="1650405" y="5832571"/>
            <a:ext cx="3583591" cy="527856"/>
            <a:chOff x="5449969" y="3594144"/>
            <a:chExt cx="3583591" cy="527856"/>
          </a:xfrm>
        </p:grpSpPr>
        <p:cxnSp>
          <p:nvCxnSpPr>
            <p:cNvPr id="11" name="Straight Arrow Connector 10"/>
            <p:cNvCxnSpPr/>
            <p:nvPr/>
          </p:nvCxnSpPr>
          <p:spPr>
            <a:xfrm>
              <a:off x="6093243" y="3856484"/>
              <a:ext cx="2331383" cy="1588"/>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12" name="Plus 11"/>
            <p:cNvSpPr/>
            <p:nvPr/>
          </p:nvSpPr>
          <p:spPr>
            <a:xfrm>
              <a:off x="8522238" y="3594144"/>
              <a:ext cx="511322" cy="527856"/>
            </a:xfrm>
            <a:prstGeom prst="mathPl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Minus 12"/>
            <p:cNvSpPr/>
            <p:nvPr/>
          </p:nvSpPr>
          <p:spPr>
            <a:xfrm>
              <a:off x="5449969" y="3642111"/>
              <a:ext cx="511322" cy="428745"/>
            </a:xfrm>
            <a:prstGeom prst="mathMin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nvGrpSpPr>
          <p:cNvPr id="4" name="Group 19"/>
          <p:cNvGrpSpPr/>
          <p:nvPr/>
        </p:nvGrpSpPr>
        <p:grpSpPr>
          <a:xfrm>
            <a:off x="4486582" y="988771"/>
            <a:ext cx="4265705" cy="1131727"/>
            <a:chOff x="276097" y="1408528"/>
            <a:chExt cx="4265705" cy="1131727"/>
          </a:xfrm>
        </p:grpSpPr>
        <p:sp>
          <p:nvSpPr>
            <p:cNvPr id="19" name="Rectangle 18"/>
            <p:cNvSpPr/>
            <p:nvPr/>
          </p:nvSpPr>
          <p:spPr>
            <a:xfrm>
              <a:off x="276097" y="1408528"/>
              <a:ext cx="4265705" cy="1131727"/>
            </a:xfrm>
            <a:prstGeom prst="rect">
              <a:avLst/>
            </a:prstGeom>
            <a:solidFill>
              <a:srgbClr val="FFFF99"/>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6"/>
            <p:cNvGrpSpPr/>
            <p:nvPr/>
          </p:nvGrpSpPr>
          <p:grpSpPr>
            <a:xfrm>
              <a:off x="457200" y="1449946"/>
              <a:ext cx="3699573" cy="957983"/>
              <a:chOff x="207073" y="1467273"/>
              <a:chExt cx="3699573" cy="957983"/>
            </a:xfrm>
          </p:grpSpPr>
          <p:cxnSp>
            <p:nvCxnSpPr>
              <p:cNvPr id="7" name="Straight Connector 6"/>
              <p:cNvCxnSpPr/>
              <p:nvPr/>
            </p:nvCxnSpPr>
            <p:spPr>
              <a:xfrm>
                <a:off x="1442846" y="1962003"/>
                <a:ext cx="24638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7073" y="1698106"/>
                <a:ext cx="1193205" cy="461665"/>
              </a:xfrm>
              <a:prstGeom prst="rect">
                <a:avLst/>
              </a:prstGeom>
              <a:noFill/>
            </p:spPr>
            <p:txBody>
              <a:bodyPr wrap="none" rtlCol="0">
                <a:spAutoFit/>
              </a:bodyPr>
              <a:lstStyle/>
              <a:p>
                <a:r>
                  <a:rPr lang="en-US" sz="2400" b="1" dirty="0" smtClean="0"/>
                  <a:t>speed =</a:t>
                </a:r>
                <a:endParaRPr lang="en-US" sz="2400" b="1" dirty="0"/>
              </a:p>
            </p:txBody>
          </p:sp>
          <p:sp>
            <p:nvSpPr>
              <p:cNvPr id="15" name="TextBox 14"/>
              <p:cNvSpPr txBox="1"/>
              <p:nvPr/>
            </p:nvSpPr>
            <p:spPr>
              <a:xfrm>
                <a:off x="1478728" y="1467273"/>
                <a:ext cx="2400657" cy="461665"/>
              </a:xfrm>
              <a:prstGeom prst="rect">
                <a:avLst/>
              </a:prstGeom>
              <a:noFill/>
            </p:spPr>
            <p:txBody>
              <a:bodyPr wrap="none" rtlCol="0">
                <a:spAutoFit/>
              </a:bodyPr>
              <a:lstStyle/>
              <a:p>
                <a:r>
                  <a:rPr lang="en-US" sz="2400" b="1" dirty="0"/>
                  <a:t>d</a:t>
                </a:r>
                <a:r>
                  <a:rPr lang="en-US" sz="2400" b="1" dirty="0" smtClean="0"/>
                  <a:t>istance traveled</a:t>
                </a:r>
                <a:endParaRPr lang="en-US" sz="2400" b="1" dirty="0">
                  <a:solidFill>
                    <a:srgbClr val="800000"/>
                  </a:solidFill>
                </a:endParaRPr>
              </a:p>
            </p:txBody>
          </p:sp>
          <p:sp>
            <p:nvSpPr>
              <p:cNvPr id="16" name="TextBox 15"/>
              <p:cNvSpPr txBox="1"/>
              <p:nvPr/>
            </p:nvSpPr>
            <p:spPr>
              <a:xfrm>
                <a:off x="2283420" y="1963591"/>
                <a:ext cx="772969" cy="461665"/>
              </a:xfrm>
              <a:prstGeom prst="rect">
                <a:avLst/>
              </a:prstGeom>
              <a:noFill/>
            </p:spPr>
            <p:txBody>
              <a:bodyPr wrap="none" rtlCol="0">
                <a:spAutoFit/>
              </a:bodyPr>
              <a:lstStyle/>
              <a:p>
                <a:r>
                  <a:rPr lang="en-US" sz="2400" b="1" dirty="0" smtClean="0"/>
                  <a:t>time</a:t>
                </a:r>
                <a:endParaRPr lang="en-US" sz="2400" b="1" dirty="0">
                  <a:solidFill>
                    <a:srgbClr val="800000"/>
                  </a:solidFill>
                </a:endParaRPr>
              </a:p>
            </p:txBody>
          </p:sp>
        </p:grpSp>
      </p:grpSp>
      <p:grpSp>
        <p:nvGrpSpPr>
          <p:cNvPr id="6" name="Group 31"/>
          <p:cNvGrpSpPr/>
          <p:nvPr/>
        </p:nvGrpSpPr>
        <p:grpSpPr>
          <a:xfrm>
            <a:off x="408612" y="2215537"/>
            <a:ext cx="4097260" cy="2762252"/>
            <a:chOff x="228497" y="2560687"/>
            <a:chExt cx="4097260" cy="2762252"/>
          </a:xfrm>
        </p:grpSpPr>
        <p:pic>
          <p:nvPicPr>
            <p:cNvPr id="1027" name="Picture 3" descr="C:\Users\Liz\AppData\Local\Microsoft\Windows\Temporary Internet Files\Content.IE5\X2EHS2KK\MP900448291[1].jpg"/>
            <p:cNvPicPr>
              <a:picLocks noChangeAspect="1" noChangeArrowheads="1"/>
            </p:cNvPicPr>
            <p:nvPr/>
          </p:nvPicPr>
          <p:blipFill>
            <a:blip r:embed="rId4"/>
            <a:srcRect/>
            <a:stretch>
              <a:fillRect/>
            </a:stretch>
          </p:blipFill>
          <p:spPr bwMode="auto">
            <a:xfrm>
              <a:off x="228497" y="2560687"/>
              <a:ext cx="4097260" cy="2762252"/>
            </a:xfrm>
            <a:prstGeom prst="rect">
              <a:avLst/>
            </a:prstGeom>
            <a:noFill/>
          </p:spPr>
        </p:pic>
        <p:sp>
          <p:nvSpPr>
            <p:cNvPr id="23" name="Rectangle 22"/>
            <p:cNvSpPr/>
            <p:nvPr/>
          </p:nvSpPr>
          <p:spPr>
            <a:xfrm rot="774737">
              <a:off x="2164202" y="4452398"/>
              <a:ext cx="1753218" cy="16566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a:off x="2293679" y="3899651"/>
            <a:ext cx="1254172" cy="300130"/>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96116" y="1219459"/>
            <a:ext cx="4121441" cy="584776"/>
          </a:xfrm>
          <a:prstGeom prst="rect">
            <a:avLst/>
          </a:prstGeom>
          <a:noFill/>
        </p:spPr>
        <p:txBody>
          <a:bodyPr wrap="none" rtlCol="0">
            <a:spAutoFit/>
          </a:bodyPr>
          <a:lstStyle/>
          <a:p>
            <a:r>
              <a:rPr lang="en-US" sz="3200" dirty="0" smtClean="0"/>
              <a:t>Review: What is speed?</a:t>
            </a:r>
            <a:endParaRPr lang="en-US" sz="3200" dirty="0"/>
          </a:p>
        </p:txBody>
      </p:sp>
      <p:pic>
        <p:nvPicPr>
          <p:cNvPr id="1026" name="Picture 2" descr="C:\Users\Liz\AppData\Local\Microsoft\Windows\Temporary Internet Files\Content.IE5\X2EHS2KK\MC900329243[1].wmf"/>
          <p:cNvPicPr>
            <a:picLocks noChangeAspect="1" noChangeArrowheads="1"/>
          </p:cNvPicPr>
          <p:nvPr/>
        </p:nvPicPr>
        <p:blipFill>
          <a:blip r:embed="rId5"/>
          <a:srcRect/>
          <a:stretch>
            <a:fillRect/>
          </a:stretch>
        </p:blipFill>
        <p:spPr bwMode="auto">
          <a:xfrm rot="20549311">
            <a:off x="6352984" y="3991916"/>
            <a:ext cx="2032672" cy="708295"/>
          </a:xfrm>
          <a:prstGeom prst="rect">
            <a:avLst/>
          </a:prstGeom>
          <a:noFill/>
        </p:spPr>
      </p:pic>
      <p:sp>
        <p:nvSpPr>
          <p:cNvPr id="36" name="TextBox 35"/>
          <p:cNvSpPr txBox="1"/>
          <p:nvPr/>
        </p:nvSpPr>
        <p:spPr>
          <a:xfrm>
            <a:off x="276097" y="988626"/>
            <a:ext cx="4049659" cy="1077218"/>
          </a:xfrm>
          <a:prstGeom prst="rect">
            <a:avLst/>
          </a:prstGeom>
          <a:noFill/>
        </p:spPr>
        <p:txBody>
          <a:bodyPr wrap="square" rtlCol="0">
            <a:spAutoFit/>
          </a:bodyPr>
          <a:lstStyle/>
          <a:p>
            <a:r>
              <a:rPr lang="en-US" sz="3200" dirty="0" smtClean="0"/>
              <a:t>In what direction is the racecar traveling?</a:t>
            </a:r>
            <a:endParaRPr lang="en-US" sz="3200" dirty="0"/>
          </a:p>
        </p:txBody>
      </p:sp>
      <p:pic>
        <p:nvPicPr>
          <p:cNvPr id="37" name="Picture 2" descr="C:\Users\Liz\AppData\Local\Microsoft\Windows\Temporary Internet Files\Content.IE5\X2EHS2KK\MC900329243[1].wmf"/>
          <p:cNvPicPr>
            <a:picLocks noChangeAspect="1" noChangeArrowheads="1"/>
          </p:cNvPicPr>
          <p:nvPr/>
        </p:nvPicPr>
        <p:blipFill>
          <a:blip r:embed="rId5"/>
          <a:srcRect/>
          <a:stretch>
            <a:fillRect/>
          </a:stretch>
        </p:blipFill>
        <p:spPr bwMode="auto">
          <a:xfrm>
            <a:off x="5664352" y="5127481"/>
            <a:ext cx="1559826" cy="1579978"/>
          </a:xfrm>
          <a:prstGeom prst="rect">
            <a:avLst/>
          </a:prstGeom>
          <a:noFill/>
        </p:spPr>
      </p:pic>
      <p:sp>
        <p:nvSpPr>
          <p:cNvPr id="38" name="TextBox 37"/>
          <p:cNvSpPr txBox="1"/>
          <p:nvPr/>
        </p:nvSpPr>
        <p:spPr>
          <a:xfrm>
            <a:off x="457200" y="988626"/>
            <a:ext cx="3868556" cy="1077218"/>
          </a:xfrm>
          <a:prstGeom prst="rect">
            <a:avLst/>
          </a:prstGeom>
          <a:noFill/>
        </p:spPr>
        <p:txBody>
          <a:bodyPr wrap="square" rtlCol="0">
            <a:spAutoFit/>
          </a:bodyPr>
          <a:lstStyle/>
          <a:p>
            <a:r>
              <a:rPr lang="en-US" sz="3200" dirty="0" smtClean="0"/>
              <a:t>What is the velocity of the racecar?</a:t>
            </a:r>
            <a:endParaRPr lang="en-US" sz="3200" dirty="0"/>
          </a:p>
        </p:txBody>
      </p:sp>
      <p:grpSp>
        <p:nvGrpSpPr>
          <p:cNvPr id="8" name="Group 38"/>
          <p:cNvGrpSpPr/>
          <p:nvPr/>
        </p:nvGrpSpPr>
        <p:grpSpPr>
          <a:xfrm rot="20410579">
            <a:off x="4810791" y="3961833"/>
            <a:ext cx="3583591" cy="527856"/>
            <a:chOff x="5449969" y="3594144"/>
            <a:chExt cx="3583591" cy="527856"/>
          </a:xfrm>
        </p:grpSpPr>
        <p:cxnSp>
          <p:nvCxnSpPr>
            <p:cNvPr id="40" name="Straight Arrow Connector 39"/>
            <p:cNvCxnSpPr/>
            <p:nvPr/>
          </p:nvCxnSpPr>
          <p:spPr>
            <a:xfrm>
              <a:off x="6093243" y="3856484"/>
              <a:ext cx="2331383" cy="1588"/>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41" name="Plus 40"/>
            <p:cNvSpPr/>
            <p:nvPr/>
          </p:nvSpPr>
          <p:spPr>
            <a:xfrm>
              <a:off x="8522238" y="3594144"/>
              <a:ext cx="511322" cy="527856"/>
            </a:xfrm>
            <a:prstGeom prst="mathPl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 name="Minus 41"/>
            <p:cNvSpPr/>
            <p:nvPr/>
          </p:nvSpPr>
          <p:spPr>
            <a:xfrm>
              <a:off x="5449969" y="3642111"/>
              <a:ext cx="511322" cy="428745"/>
            </a:xfrm>
            <a:prstGeom prst="mathMinus">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43" name="Straight Arrow Connector 42"/>
          <p:cNvCxnSpPr/>
          <p:nvPr/>
        </p:nvCxnSpPr>
        <p:spPr>
          <a:xfrm rot="10800000" flipV="1">
            <a:off x="1007756" y="3931187"/>
            <a:ext cx="1285928" cy="296206"/>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1818067" y="3278182"/>
            <a:ext cx="1128622" cy="177388"/>
          </a:xfrm>
          <a:prstGeom prst="straightConnector1">
            <a:avLst/>
          </a:prstGeom>
          <a:ln w="63500">
            <a:solidFill>
              <a:srgbClr val="FFFF00"/>
            </a:solidFill>
            <a:headEnd type="oval"/>
            <a:tailEnd type="none" w="sm"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3" grpId="1"/>
      <p:bldP spid="36" grpId="0"/>
      <p:bldP spid="36" grpId="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08"/>
            <a:ext cx="8229600" cy="1143000"/>
          </a:xfrm>
        </p:spPr>
        <p:txBody>
          <a:bodyPr>
            <a:normAutofit/>
          </a:bodyPr>
          <a:lstStyle/>
          <a:p>
            <a:r>
              <a:rPr lang="en-US" sz="4800" b="1" dirty="0">
                <a:solidFill>
                  <a:schemeClr val="accent5">
                    <a:lumMod val="75000"/>
                  </a:schemeClr>
                </a:solidFill>
                <a:latin typeface="+mn-lt"/>
                <a:cs typeface="Arial Black"/>
              </a:rPr>
              <a:t>A force is a push, </a:t>
            </a:r>
            <a:r>
              <a:rPr lang="en-US" sz="4800" b="1" dirty="0" smtClean="0">
                <a:solidFill>
                  <a:schemeClr val="accent5">
                    <a:lumMod val="75000"/>
                  </a:schemeClr>
                </a:solidFill>
                <a:latin typeface="+mn-lt"/>
                <a:cs typeface="Arial Black"/>
              </a:rPr>
              <a:t>pull </a:t>
            </a:r>
            <a:r>
              <a:rPr lang="en-US" sz="4800" b="1" dirty="0">
                <a:solidFill>
                  <a:schemeClr val="accent5">
                    <a:lumMod val="75000"/>
                  </a:schemeClr>
                </a:solidFill>
                <a:latin typeface="+mn-lt"/>
                <a:cs typeface="Arial Black"/>
              </a:rPr>
              <a:t>or twist</a:t>
            </a:r>
          </a:p>
        </p:txBody>
      </p:sp>
      <p:sp>
        <p:nvSpPr>
          <p:cNvPr id="4" name="Rectangle 3"/>
          <p:cNvSpPr/>
          <p:nvPr/>
        </p:nvSpPr>
        <p:spPr>
          <a:xfrm>
            <a:off x="457200" y="4842301"/>
            <a:ext cx="7975599" cy="553998"/>
          </a:xfrm>
          <a:prstGeom prst="rect">
            <a:avLst/>
          </a:prstGeom>
        </p:spPr>
        <p:txBody>
          <a:bodyPr wrap="square">
            <a:spAutoFit/>
          </a:bodyPr>
          <a:lstStyle/>
          <a:p>
            <a:r>
              <a:rPr lang="en-US" sz="3000" b="1" dirty="0" smtClean="0"/>
              <a:t>Applying a force can change an object’s velocity.</a:t>
            </a:r>
          </a:p>
        </p:txBody>
      </p:sp>
      <p:pic>
        <p:nvPicPr>
          <p:cNvPr id="2052" name="Picture 4" descr="C:\Users\Liz\AppData\Local\Microsoft\Windows\Temporary Internet Files\Content.IE5\I9EDYT7W\MC900391040[1].wmf"/>
          <p:cNvPicPr>
            <a:picLocks noChangeAspect="1" noChangeArrowheads="1"/>
          </p:cNvPicPr>
          <p:nvPr/>
        </p:nvPicPr>
        <p:blipFill>
          <a:blip r:embed="rId3"/>
          <a:srcRect/>
          <a:stretch>
            <a:fillRect/>
          </a:stretch>
        </p:blipFill>
        <p:spPr bwMode="auto">
          <a:xfrm>
            <a:off x="6057247" y="2151650"/>
            <a:ext cx="3060913" cy="2194560"/>
          </a:xfrm>
          <a:prstGeom prst="rect">
            <a:avLst/>
          </a:prstGeom>
          <a:noFill/>
        </p:spPr>
      </p:pic>
      <p:pic>
        <p:nvPicPr>
          <p:cNvPr id="2054" name="Picture 6" descr="File:HOCKEY ARGENTINA PAKISTAN.jpg"/>
          <p:cNvPicPr>
            <a:picLocks noChangeAspect="1" noChangeArrowheads="1"/>
          </p:cNvPicPr>
          <p:nvPr/>
        </p:nvPicPr>
        <p:blipFill>
          <a:blip r:embed="rId4"/>
          <a:srcRect l="31087" t="4832" b="14673"/>
          <a:stretch>
            <a:fillRect/>
          </a:stretch>
        </p:blipFill>
        <p:spPr bwMode="auto">
          <a:xfrm>
            <a:off x="457200" y="1980719"/>
            <a:ext cx="2818181" cy="2468880"/>
          </a:xfrm>
          <a:prstGeom prst="rect">
            <a:avLst/>
          </a:prstGeom>
          <a:noFill/>
        </p:spPr>
      </p:pic>
      <p:sp>
        <p:nvSpPr>
          <p:cNvPr id="7" name="TextBox 6"/>
          <p:cNvSpPr txBox="1"/>
          <p:nvPr/>
        </p:nvSpPr>
        <p:spPr>
          <a:xfrm>
            <a:off x="1836048" y="1320653"/>
            <a:ext cx="5949898" cy="553998"/>
          </a:xfrm>
          <a:prstGeom prst="rect">
            <a:avLst/>
          </a:prstGeom>
          <a:noFill/>
        </p:spPr>
        <p:txBody>
          <a:bodyPr wrap="square" rtlCol="0">
            <a:spAutoFit/>
          </a:bodyPr>
          <a:lstStyle/>
          <a:p>
            <a:pPr algn="ctr"/>
            <a:r>
              <a:rPr lang="en-US" sz="3000" b="1" dirty="0" smtClean="0"/>
              <a:t>Examples of </a:t>
            </a:r>
            <a:r>
              <a:rPr lang="en-US" sz="3000" b="1" dirty="0" smtClean="0">
                <a:solidFill>
                  <a:schemeClr val="accent6">
                    <a:lumMod val="75000"/>
                  </a:schemeClr>
                </a:solidFill>
              </a:rPr>
              <a:t>contact forces</a:t>
            </a:r>
            <a:endParaRPr lang="en-US" sz="3000" b="1" dirty="0">
              <a:solidFill>
                <a:schemeClr val="accent6">
                  <a:lumMod val="75000"/>
                </a:schemeClr>
              </a:solidFill>
            </a:endParaRPr>
          </a:p>
        </p:txBody>
      </p:sp>
      <p:sp>
        <p:nvSpPr>
          <p:cNvPr id="9" name="Rectangle 8"/>
          <p:cNvSpPr/>
          <p:nvPr/>
        </p:nvSpPr>
        <p:spPr>
          <a:xfrm>
            <a:off x="457200" y="5673298"/>
            <a:ext cx="8279678" cy="553998"/>
          </a:xfrm>
          <a:prstGeom prst="rect">
            <a:avLst/>
          </a:prstGeom>
        </p:spPr>
        <p:txBody>
          <a:bodyPr wrap="square">
            <a:spAutoFit/>
          </a:bodyPr>
          <a:lstStyle/>
          <a:p>
            <a:r>
              <a:rPr lang="en-US" sz="3000" b="1" dirty="0" smtClean="0"/>
              <a:t>Applying a force can cause an object to _________.</a:t>
            </a:r>
          </a:p>
        </p:txBody>
      </p:sp>
      <p:sp>
        <p:nvSpPr>
          <p:cNvPr id="11" name="Rectangle 10"/>
          <p:cNvSpPr/>
          <p:nvPr/>
        </p:nvSpPr>
        <p:spPr>
          <a:xfrm>
            <a:off x="6723955" y="5645588"/>
            <a:ext cx="2206593" cy="830997"/>
          </a:xfrm>
          <a:prstGeom prst="rect">
            <a:avLst/>
          </a:prstGeom>
        </p:spPr>
        <p:txBody>
          <a:bodyPr wrap="square">
            <a:spAutoFit/>
          </a:bodyPr>
          <a:lstStyle/>
          <a:p>
            <a:r>
              <a:rPr lang="en-US" sz="3000" b="1" dirty="0" smtClean="0">
                <a:solidFill>
                  <a:schemeClr val="accent6">
                    <a:lumMod val="75000"/>
                  </a:schemeClr>
                </a:solidFill>
              </a:rPr>
              <a:t>accelerate</a:t>
            </a:r>
          </a:p>
          <a:p>
            <a:endParaRPr lang="en-US" dirty="0" smtClean="0"/>
          </a:p>
        </p:txBody>
      </p:sp>
      <p:pic>
        <p:nvPicPr>
          <p:cNvPr id="3" name="Picture 2" descr="athletics,kicking,legs,leisure,people,players,recreation,running,soccer balls,sports,unif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584" y="1980719"/>
            <a:ext cx="2468880" cy="2468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 y="16561"/>
            <a:ext cx="8998852" cy="844482"/>
          </a:xfrm>
        </p:spPr>
        <p:txBody>
          <a:bodyPr>
            <a:normAutofit/>
          </a:bodyPr>
          <a:lstStyle/>
          <a:p>
            <a:r>
              <a:rPr lang="en-US" sz="4800" b="1" dirty="0">
                <a:solidFill>
                  <a:schemeClr val="accent5">
                    <a:lumMod val="75000"/>
                  </a:schemeClr>
                </a:solidFill>
                <a:latin typeface="+mn-lt"/>
                <a:cs typeface="Arial Black"/>
              </a:rPr>
              <a:t>Types of Forces</a:t>
            </a:r>
          </a:p>
        </p:txBody>
      </p:sp>
      <p:sp>
        <p:nvSpPr>
          <p:cNvPr id="4" name="Rectangle 3"/>
          <p:cNvSpPr/>
          <p:nvPr/>
        </p:nvSpPr>
        <p:spPr>
          <a:xfrm>
            <a:off x="84670" y="786190"/>
            <a:ext cx="4499427"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705047" y="786190"/>
            <a:ext cx="4378476"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670" y="913393"/>
            <a:ext cx="4499427" cy="830997"/>
          </a:xfrm>
          <a:prstGeom prst="rect">
            <a:avLst/>
          </a:prstGeom>
          <a:solidFill>
            <a:srgbClr val="FFFF99"/>
          </a:solidFill>
          <a:ln w="50800">
            <a:noFill/>
          </a:ln>
        </p:spPr>
        <p:txBody>
          <a:bodyPr wrap="square" rtlCol="0">
            <a:spAutoFit/>
          </a:bodyPr>
          <a:lstStyle/>
          <a:p>
            <a:pPr algn="ctr"/>
            <a:r>
              <a:rPr lang="en-US" sz="2400" b="1" dirty="0" smtClean="0">
                <a:latin typeface="Arial"/>
                <a:cs typeface="Arial"/>
              </a:rPr>
              <a:t>Contact forces: </a:t>
            </a:r>
            <a:r>
              <a:rPr lang="en-US" sz="2400" dirty="0" smtClean="0">
                <a:latin typeface="Arial"/>
                <a:cs typeface="Arial"/>
              </a:rPr>
              <a:t>interactions between objects that touch</a:t>
            </a:r>
            <a:endParaRPr lang="en-US" sz="2400" dirty="0">
              <a:latin typeface="Arial"/>
              <a:cs typeface="Arial"/>
            </a:endParaRPr>
          </a:p>
        </p:txBody>
      </p:sp>
      <p:sp>
        <p:nvSpPr>
          <p:cNvPr id="43" name="TextBox 42"/>
          <p:cNvSpPr txBox="1"/>
          <p:nvPr/>
        </p:nvSpPr>
        <p:spPr>
          <a:xfrm>
            <a:off x="4705047" y="910885"/>
            <a:ext cx="4378476" cy="830997"/>
          </a:xfrm>
          <a:prstGeom prst="rect">
            <a:avLst/>
          </a:prstGeom>
          <a:solidFill>
            <a:schemeClr val="accent5">
              <a:lumMod val="20000"/>
              <a:lumOff val="80000"/>
            </a:schemeClr>
          </a:solidFill>
          <a:ln w="50800">
            <a:noFill/>
          </a:ln>
        </p:spPr>
        <p:txBody>
          <a:bodyPr wrap="square" rtlCol="0">
            <a:spAutoFit/>
          </a:bodyPr>
          <a:lstStyle/>
          <a:p>
            <a:pPr algn="ctr"/>
            <a:r>
              <a:rPr lang="en-US" sz="2400" b="1" dirty="0" smtClean="0">
                <a:latin typeface="Arial"/>
                <a:cs typeface="Arial"/>
              </a:rPr>
              <a:t>Non-contact forces: </a:t>
            </a:r>
            <a:r>
              <a:rPr lang="en-US" sz="2400" dirty="0" smtClean="0">
                <a:latin typeface="Arial"/>
                <a:cs typeface="Arial"/>
              </a:rPr>
              <a:t>attract or repel, even from a distance</a:t>
            </a:r>
            <a:endParaRPr lang="en-US" sz="2400" dirty="0">
              <a:latin typeface="Arial"/>
              <a:cs typeface="Arial"/>
            </a:endParaRPr>
          </a:p>
        </p:txBody>
      </p:sp>
      <p:grpSp>
        <p:nvGrpSpPr>
          <p:cNvPr id="3" name="Group 20"/>
          <p:cNvGrpSpPr/>
          <p:nvPr/>
        </p:nvGrpSpPr>
        <p:grpSpPr>
          <a:xfrm>
            <a:off x="343310" y="1851151"/>
            <a:ext cx="3631628" cy="1117749"/>
            <a:chOff x="343310" y="1754166"/>
            <a:chExt cx="3631628" cy="1117749"/>
          </a:xfrm>
        </p:grpSpPr>
        <p:sp>
          <p:nvSpPr>
            <p:cNvPr id="44" name="TextBox 43"/>
            <p:cNvSpPr txBox="1"/>
            <p:nvPr/>
          </p:nvSpPr>
          <p:spPr>
            <a:xfrm>
              <a:off x="2195284" y="2144872"/>
              <a:ext cx="1779654" cy="400110"/>
            </a:xfrm>
            <a:prstGeom prst="rect">
              <a:avLst/>
            </a:prstGeom>
            <a:noFill/>
          </p:spPr>
          <p:txBody>
            <a:bodyPr wrap="none" rtlCol="0">
              <a:spAutoFit/>
            </a:bodyPr>
            <a:lstStyle/>
            <a:p>
              <a:r>
                <a:rPr lang="en-US" sz="2000" b="1" dirty="0" smtClean="0">
                  <a:latin typeface="Arial"/>
                  <a:cs typeface="Arial"/>
                </a:rPr>
                <a:t>applied force</a:t>
              </a:r>
              <a:endParaRPr lang="en-US" sz="2000" b="1" dirty="0">
                <a:latin typeface="Arial"/>
                <a:cs typeface="Arial"/>
              </a:endParaRPr>
            </a:p>
          </p:txBody>
        </p:sp>
        <p:pic>
          <p:nvPicPr>
            <p:cNvPr id="3074" name="Picture 2" descr="C:\Users\Liz\AppData\Local\Microsoft\Windows\Temporary Internet Files\Content.IE5\X2EHS2KK\MP900430569[1].jpg"/>
            <p:cNvPicPr>
              <a:picLocks noChangeAspect="1" noChangeArrowheads="1"/>
            </p:cNvPicPr>
            <p:nvPr/>
          </p:nvPicPr>
          <p:blipFill>
            <a:blip r:embed="rId3"/>
            <a:srcRect/>
            <a:stretch>
              <a:fillRect/>
            </a:stretch>
          </p:blipFill>
          <p:spPr bwMode="auto">
            <a:xfrm>
              <a:off x="343310" y="1754166"/>
              <a:ext cx="1677278" cy="1117749"/>
            </a:xfrm>
            <a:prstGeom prst="rect">
              <a:avLst/>
            </a:prstGeom>
            <a:noFill/>
          </p:spPr>
        </p:pic>
      </p:grpSp>
      <p:grpSp>
        <p:nvGrpSpPr>
          <p:cNvPr id="7" name="Group 22"/>
          <p:cNvGrpSpPr/>
          <p:nvPr/>
        </p:nvGrpSpPr>
        <p:grpSpPr>
          <a:xfrm>
            <a:off x="343309" y="4109711"/>
            <a:ext cx="3363209" cy="1200322"/>
            <a:chOff x="343309" y="4012726"/>
            <a:chExt cx="3363209" cy="1200322"/>
          </a:xfrm>
        </p:grpSpPr>
        <p:sp>
          <p:nvSpPr>
            <p:cNvPr id="49" name="TextBox 48"/>
            <p:cNvSpPr txBox="1"/>
            <p:nvPr/>
          </p:nvSpPr>
          <p:spPr>
            <a:xfrm>
              <a:off x="2268304" y="4461289"/>
              <a:ext cx="1438214" cy="400110"/>
            </a:xfrm>
            <a:prstGeom prst="rect">
              <a:avLst/>
            </a:prstGeom>
            <a:noFill/>
          </p:spPr>
          <p:txBody>
            <a:bodyPr wrap="none" rtlCol="0">
              <a:spAutoFit/>
            </a:bodyPr>
            <a:lstStyle/>
            <a:p>
              <a:r>
                <a:rPr lang="en-US" sz="2000" b="1" dirty="0" smtClean="0">
                  <a:latin typeface="Arial"/>
                  <a:cs typeface="Arial"/>
                </a:rPr>
                <a:t>drag force</a:t>
              </a:r>
              <a:endParaRPr lang="en-US" sz="2000" b="1" dirty="0">
                <a:latin typeface="Arial"/>
                <a:cs typeface="Arial"/>
              </a:endParaRPr>
            </a:p>
          </p:txBody>
        </p:sp>
        <p:pic>
          <p:nvPicPr>
            <p:cNvPr id="3075" name="Picture 3" descr="C:\Users\Liz\AppData\Local\Microsoft\Windows\Temporary Internet Files\Content.IE5\2ZNGU0DI\MC900370246[1].wmf"/>
            <p:cNvPicPr>
              <a:picLocks noChangeAspect="1" noChangeArrowheads="1"/>
            </p:cNvPicPr>
            <p:nvPr/>
          </p:nvPicPr>
          <p:blipFill>
            <a:blip r:embed="rId4"/>
            <a:srcRect/>
            <a:stretch>
              <a:fillRect/>
            </a:stretch>
          </p:blipFill>
          <p:spPr bwMode="auto">
            <a:xfrm>
              <a:off x="343309" y="4012726"/>
              <a:ext cx="1677277" cy="1200322"/>
            </a:xfrm>
            <a:prstGeom prst="rect">
              <a:avLst/>
            </a:prstGeom>
            <a:noFill/>
          </p:spPr>
        </p:pic>
      </p:grpSp>
      <p:grpSp>
        <p:nvGrpSpPr>
          <p:cNvPr id="8" name="Group 24"/>
          <p:cNvGrpSpPr/>
          <p:nvPr/>
        </p:nvGrpSpPr>
        <p:grpSpPr>
          <a:xfrm>
            <a:off x="4739141" y="1641803"/>
            <a:ext cx="3894512" cy="1695528"/>
            <a:chOff x="4739141" y="1544818"/>
            <a:chExt cx="3894512" cy="1695528"/>
          </a:xfrm>
        </p:grpSpPr>
        <p:sp>
          <p:nvSpPr>
            <p:cNvPr id="9" name="TextBox 8"/>
            <p:cNvSpPr txBox="1"/>
            <p:nvPr/>
          </p:nvSpPr>
          <p:spPr>
            <a:xfrm>
              <a:off x="6567713" y="1992472"/>
              <a:ext cx="2065940" cy="400110"/>
            </a:xfrm>
            <a:prstGeom prst="rect">
              <a:avLst/>
            </a:prstGeom>
            <a:noFill/>
          </p:spPr>
          <p:txBody>
            <a:bodyPr wrap="none" rtlCol="0">
              <a:spAutoFit/>
            </a:bodyPr>
            <a:lstStyle/>
            <a:p>
              <a:r>
                <a:rPr lang="en-US" sz="2000" b="1" dirty="0" smtClean="0">
                  <a:latin typeface="Arial"/>
                  <a:cs typeface="Arial"/>
                </a:rPr>
                <a:t>magnetic force</a:t>
              </a:r>
              <a:endParaRPr lang="en-US" sz="2000" b="1" dirty="0">
                <a:latin typeface="Arial"/>
                <a:cs typeface="Arial"/>
              </a:endParaRPr>
            </a:p>
          </p:txBody>
        </p:sp>
        <p:pic>
          <p:nvPicPr>
            <p:cNvPr id="3076" name="Picture 4" descr="C:\Users\Liz\AppData\Local\Microsoft\Windows\Temporary Internet Files\Content.IE5\AAU0MY4T\MC900436919[1].png"/>
            <p:cNvPicPr>
              <a:picLocks noChangeAspect="1" noChangeArrowheads="1"/>
            </p:cNvPicPr>
            <p:nvPr/>
          </p:nvPicPr>
          <p:blipFill>
            <a:blip r:embed="rId5"/>
            <a:srcRect/>
            <a:stretch>
              <a:fillRect/>
            </a:stretch>
          </p:blipFill>
          <p:spPr bwMode="auto">
            <a:xfrm>
              <a:off x="4739141" y="1544818"/>
              <a:ext cx="1695528" cy="1695528"/>
            </a:xfrm>
            <a:prstGeom prst="rect">
              <a:avLst/>
            </a:prstGeom>
            <a:noFill/>
          </p:spPr>
        </p:pic>
      </p:grpSp>
      <p:grpSp>
        <p:nvGrpSpPr>
          <p:cNvPr id="12" name="Group 25"/>
          <p:cNvGrpSpPr/>
          <p:nvPr/>
        </p:nvGrpSpPr>
        <p:grpSpPr>
          <a:xfrm>
            <a:off x="5042712" y="3140073"/>
            <a:ext cx="3386595" cy="1654640"/>
            <a:chOff x="5042712" y="3043088"/>
            <a:chExt cx="3386595" cy="1654640"/>
          </a:xfrm>
        </p:grpSpPr>
        <p:sp>
          <p:nvSpPr>
            <p:cNvPr id="11" name="TextBox 10"/>
            <p:cNvSpPr txBox="1"/>
            <p:nvPr/>
          </p:nvSpPr>
          <p:spPr>
            <a:xfrm>
              <a:off x="6651256" y="3470298"/>
              <a:ext cx="1778051" cy="400110"/>
            </a:xfrm>
            <a:prstGeom prst="rect">
              <a:avLst/>
            </a:prstGeom>
            <a:noFill/>
          </p:spPr>
          <p:txBody>
            <a:bodyPr wrap="none" rtlCol="0">
              <a:spAutoFit/>
            </a:bodyPr>
            <a:lstStyle/>
            <a:p>
              <a:r>
                <a:rPr lang="en-US" sz="2000" b="1" dirty="0" smtClean="0">
                  <a:latin typeface="Arial"/>
                  <a:cs typeface="Arial"/>
                </a:rPr>
                <a:t>electric force</a:t>
              </a:r>
              <a:endParaRPr lang="en-US" sz="2000" b="1" dirty="0">
                <a:latin typeface="Arial"/>
                <a:cs typeface="Arial"/>
              </a:endParaRPr>
            </a:p>
          </p:txBody>
        </p:sp>
        <p:pic>
          <p:nvPicPr>
            <p:cNvPr id="3077" name="Picture 5" descr="C:\Users\Liz\AppData\Local\Microsoft\Windows\Temporary Internet Files\Content.IE5\I9EDYT7W\MC900287131[1].wmf"/>
            <p:cNvPicPr>
              <a:picLocks noChangeAspect="1" noChangeArrowheads="1"/>
            </p:cNvPicPr>
            <p:nvPr/>
          </p:nvPicPr>
          <p:blipFill>
            <a:blip r:embed="rId6"/>
            <a:srcRect/>
            <a:stretch>
              <a:fillRect/>
            </a:stretch>
          </p:blipFill>
          <p:spPr bwMode="auto">
            <a:xfrm>
              <a:off x="5042712" y="3043088"/>
              <a:ext cx="1493970" cy="1654640"/>
            </a:xfrm>
            <a:prstGeom prst="rect">
              <a:avLst/>
            </a:prstGeom>
            <a:noFill/>
          </p:spPr>
        </p:pic>
      </p:grpSp>
      <p:grpSp>
        <p:nvGrpSpPr>
          <p:cNvPr id="13" name="Group 26"/>
          <p:cNvGrpSpPr/>
          <p:nvPr/>
        </p:nvGrpSpPr>
        <p:grpSpPr>
          <a:xfrm>
            <a:off x="4940699" y="4799747"/>
            <a:ext cx="4000809" cy="1833007"/>
            <a:chOff x="4940699" y="4702762"/>
            <a:chExt cx="4000809" cy="1833007"/>
          </a:xfrm>
        </p:grpSpPr>
        <p:sp>
          <p:nvSpPr>
            <p:cNvPr id="10" name="TextBox 9"/>
            <p:cNvSpPr txBox="1"/>
            <p:nvPr/>
          </p:nvSpPr>
          <p:spPr>
            <a:xfrm>
              <a:off x="6536682" y="5213048"/>
              <a:ext cx="2404826" cy="400110"/>
            </a:xfrm>
            <a:prstGeom prst="rect">
              <a:avLst/>
            </a:prstGeom>
            <a:noFill/>
          </p:spPr>
          <p:txBody>
            <a:bodyPr wrap="none" rtlCol="0">
              <a:spAutoFit/>
            </a:bodyPr>
            <a:lstStyle/>
            <a:p>
              <a:r>
                <a:rPr lang="en-US" sz="2000" b="1" dirty="0" smtClean="0">
                  <a:latin typeface="Arial"/>
                  <a:cs typeface="Arial"/>
                </a:rPr>
                <a:t>gravitational force</a:t>
              </a:r>
              <a:endParaRPr lang="en-US" sz="2000" b="1" dirty="0">
                <a:latin typeface="Arial"/>
                <a:cs typeface="Arial"/>
              </a:endParaRPr>
            </a:p>
          </p:txBody>
        </p:sp>
        <p:pic>
          <p:nvPicPr>
            <p:cNvPr id="3078" name="Picture 6" descr="C:\Users\Liz\AppData\Local\Microsoft\Windows\Temporary Internet Files\Content.IE5\X2EHS2KK\MC900198175[1].wmf"/>
            <p:cNvPicPr>
              <a:picLocks noChangeAspect="1" noChangeArrowheads="1"/>
            </p:cNvPicPr>
            <p:nvPr/>
          </p:nvPicPr>
          <p:blipFill>
            <a:blip r:embed="rId7"/>
            <a:srcRect/>
            <a:stretch>
              <a:fillRect/>
            </a:stretch>
          </p:blipFill>
          <p:spPr bwMode="auto">
            <a:xfrm>
              <a:off x="4940699" y="4702762"/>
              <a:ext cx="1656933" cy="1833007"/>
            </a:xfrm>
            <a:prstGeom prst="rect">
              <a:avLst/>
            </a:prstGeom>
            <a:noFill/>
          </p:spPr>
        </p:pic>
      </p:grpSp>
      <p:grpSp>
        <p:nvGrpSpPr>
          <p:cNvPr id="14" name="Group 21"/>
          <p:cNvGrpSpPr/>
          <p:nvPr/>
        </p:nvGrpSpPr>
        <p:grpSpPr>
          <a:xfrm>
            <a:off x="343310" y="3047405"/>
            <a:ext cx="3563225" cy="959571"/>
            <a:chOff x="343310" y="2950420"/>
            <a:chExt cx="3563225" cy="959571"/>
          </a:xfrm>
        </p:grpSpPr>
        <p:sp>
          <p:nvSpPr>
            <p:cNvPr id="47" name="TextBox 46"/>
            <p:cNvSpPr txBox="1"/>
            <p:nvPr/>
          </p:nvSpPr>
          <p:spPr>
            <a:xfrm>
              <a:off x="2240694" y="3194442"/>
              <a:ext cx="1665841" cy="400110"/>
            </a:xfrm>
            <a:prstGeom prst="rect">
              <a:avLst/>
            </a:prstGeom>
            <a:noFill/>
          </p:spPr>
          <p:txBody>
            <a:bodyPr wrap="none" rtlCol="0">
              <a:spAutoFit/>
            </a:bodyPr>
            <a:lstStyle/>
            <a:p>
              <a:r>
                <a:rPr lang="en-US" sz="2000" b="1" dirty="0" smtClean="0">
                  <a:latin typeface="Arial"/>
                  <a:cs typeface="Arial"/>
                </a:rPr>
                <a:t>spring force</a:t>
              </a:r>
              <a:endParaRPr lang="en-US" sz="2000" b="1" dirty="0">
                <a:latin typeface="Arial"/>
                <a:cs typeface="Arial"/>
              </a:endParaRPr>
            </a:p>
          </p:txBody>
        </p:sp>
        <p:pic>
          <p:nvPicPr>
            <p:cNvPr id="3080" name="Picture 8" descr="File:Ressort de compression.jpg"/>
            <p:cNvPicPr>
              <a:picLocks noChangeAspect="1" noChangeArrowheads="1"/>
            </p:cNvPicPr>
            <p:nvPr/>
          </p:nvPicPr>
          <p:blipFill>
            <a:blip r:embed="rId8"/>
            <a:srcRect/>
            <a:stretch>
              <a:fillRect/>
            </a:stretch>
          </p:blipFill>
          <p:spPr bwMode="auto">
            <a:xfrm>
              <a:off x="343310" y="2950420"/>
              <a:ext cx="1677277" cy="959571"/>
            </a:xfrm>
            <a:prstGeom prst="rect">
              <a:avLst/>
            </a:prstGeom>
            <a:noFill/>
          </p:spPr>
        </p:pic>
      </p:grpSp>
      <p:sp>
        <p:nvSpPr>
          <p:cNvPr id="20" name="TextBox 19"/>
          <p:cNvSpPr txBox="1"/>
          <p:nvPr/>
        </p:nvSpPr>
        <p:spPr>
          <a:xfrm>
            <a:off x="2268304" y="5819848"/>
            <a:ext cx="1962397" cy="400110"/>
          </a:xfrm>
          <a:prstGeom prst="rect">
            <a:avLst/>
          </a:prstGeom>
          <a:noFill/>
        </p:spPr>
        <p:txBody>
          <a:bodyPr wrap="none" rtlCol="0">
            <a:spAutoFit/>
          </a:bodyPr>
          <a:lstStyle/>
          <a:p>
            <a:r>
              <a:rPr lang="en-US" sz="2000" b="1" dirty="0" smtClean="0">
                <a:latin typeface="Arial"/>
                <a:cs typeface="Arial"/>
              </a:rPr>
              <a:t>frictional force</a:t>
            </a:r>
            <a:endParaRPr lang="en-US" sz="2000" b="1" dirty="0">
              <a:latin typeface="Arial"/>
              <a:cs typeface="Arial"/>
            </a:endParaRPr>
          </a:p>
        </p:txBody>
      </p:sp>
      <p:pic>
        <p:nvPicPr>
          <p:cNvPr id="1026" name="Picture 2" descr="C:\Users\Liz\AppData\Local\Microsoft\Windows\Temporary Internet Files\Content.IE5\I9EDYT7W\MC900366436[1].wmf"/>
          <p:cNvPicPr>
            <a:picLocks noChangeAspect="1" noChangeArrowheads="1"/>
          </p:cNvPicPr>
          <p:nvPr/>
        </p:nvPicPr>
        <p:blipFill>
          <a:blip r:embed="rId9"/>
          <a:srcRect/>
          <a:stretch>
            <a:fillRect/>
          </a:stretch>
        </p:blipFill>
        <p:spPr bwMode="auto">
          <a:xfrm>
            <a:off x="457201" y="5657398"/>
            <a:ext cx="1034716" cy="975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3" grpId="1"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4"/>
            <a:ext cx="8229600" cy="939955"/>
          </a:xfrm>
        </p:spPr>
        <p:txBody>
          <a:bodyPr>
            <a:normAutofit/>
          </a:bodyPr>
          <a:lstStyle/>
          <a:p>
            <a:r>
              <a:rPr lang="en-US" sz="4800" b="1" dirty="0">
                <a:solidFill>
                  <a:schemeClr val="accent5">
                    <a:lumMod val="75000"/>
                  </a:schemeClr>
                </a:solidFill>
                <a:latin typeface="+mn-lt"/>
                <a:cs typeface="Arial Black"/>
              </a:rPr>
              <a:t>Deciphering Newton’s </a:t>
            </a:r>
            <a:r>
              <a:rPr lang="en-US" sz="4800" b="1" dirty="0" smtClean="0">
                <a:solidFill>
                  <a:schemeClr val="accent5">
                    <a:lumMod val="75000"/>
                  </a:schemeClr>
                </a:solidFill>
                <a:latin typeface="+mn-lt"/>
                <a:cs typeface="Arial Black"/>
              </a:rPr>
              <a:t>First Law</a:t>
            </a:r>
            <a:endParaRPr lang="en-US" sz="4800" b="1" dirty="0">
              <a:solidFill>
                <a:schemeClr val="accent5">
                  <a:lumMod val="75000"/>
                </a:schemeClr>
              </a:solidFill>
              <a:latin typeface="+mn-lt"/>
              <a:cs typeface="Arial Black"/>
            </a:endParaRPr>
          </a:p>
        </p:txBody>
      </p:sp>
      <p:pic>
        <p:nvPicPr>
          <p:cNvPr id="4" name="Picture 3"/>
          <p:cNvPicPr>
            <a:picLocks noChangeAspect="1"/>
          </p:cNvPicPr>
          <p:nvPr/>
        </p:nvPicPr>
        <p:blipFill>
          <a:blip r:embed="rId3"/>
          <a:stretch>
            <a:fillRect/>
          </a:stretch>
        </p:blipFill>
        <p:spPr>
          <a:xfrm>
            <a:off x="259073" y="3667581"/>
            <a:ext cx="2969380" cy="3117849"/>
          </a:xfrm>
          <a:prstGeom prst="rect">
            <a:avLst/>
          </a:prstGeom>
        </p:spPr>
      </p:pic>
      <p:sp>
        <p:nvSpPr>
          <p:cNvPr id="5" name="Rectangle 4"/>
          <p:cNvSpPr/>
          <p:nvPr/>
        </p:nvSpPr>
        <p:spPr>
          <a:xfrm>
            <a:off x="3283873" y="1099228"/>
            <a:ext cx="5637361" cy="2523768"/>
          </a:xfrm>
          <a:prstGeom prst="rect">
            <a:avLst/>
          </a:prstGeom>
          <a:noFill/>
        </p:spPr>
        <p:txBody>
          <a:bodyPr wrap="square" lIns="274320" rIns="274320">
            <a:spAutoFit/>
          </a:bodyPr>
          <a:lstStyle/>
          <a:p>
            <a:endParaRPr lang="en-US" sz="2000" b="1" dirty="0" smtClean="0">
              <a:latin typeface="Arial"/>
              <a:cs typeface="Arial"/>
            </a:endParaRPr>
          </a:p>
          <a:p>
            <a:r>
              <a:rPr lang="en-US" sz="2000" b="1" dirty="0" smtClean="0">
                <a:latin typeface="Arial"/>
                <a:cs typeface="Arial"/>
              </a:rPr>
              <a:t>“Every body persists in its state of being at rest or of moving uniformly straight forward, except insofar as it is compelled to change its state by force impressed.”</a:t>
            </a:r>
          </a:p>
          <a:p>
            <a:pPr algn="r"/>
            <a:r>
              <a:rPr lang="en-US" sz="2000" b="1" dirty="0" smtClean="0">
                <a:solidFill>
                  <a:schemeClr val="accent6">
                    <a:lumMod val="75000"/>
                  </a:schemeClr>
                </a:solidFill>
                <a:latin typeface="Arial"/>
                <a:cs typeface="Arial"/>
              </a:rPr>
              <a:t>—</a:t>
            </a:r>
            <a:r>
              <a:rPr lang="en-US" b="1" dirty="0" smtClean="0">
                <a:solidFill>
                  <a:schemeClr val="accent6">
                    <a:lumMod val="75000"/>
                  </a:schemeClr>
                </a:solidFill>
                <a:latin typeface="Arial"/>
                <a:cs typeface="Arial"/>
              </a:rPr>
              <a:t>Sir Isaac Newton </a:t>
            </a:r>
          </a:p>
          <a:p>
            <a:pPr algn="r"/>
            <a:r>
              <a:rPr lang="en-US" b="1" i="1" dirty="0" smtClean="0">
                <a:solidFill>
                  <a:schemeClr val="accent6">
                    <a:lumMod val="75000"/>
                  </a:schemeClr>
                </a:solidFill>
                <a:latin typeface="Arial"/>
                <a:cs typeface="Arial"/>
              </a:rPr>
              <a:t>Principia </a:t>
            </a:r>
            <a:r>
              <a:rPr lang="en-US" b="1" i="1" dirty="0" err="1" smtClean="0">
                <a:solidFill>
                  <a:schemeClr val="accent6">
                    <a:lumMod val="75000"/>
                  </a:schemeClr>
                </a:solidFill>
                <a:latin typeface="Arial"/>
                <a:cs typeface="Arial"/>
              </a:rPr>
              <a:t>Mathematica</a:t>
            </a:r>
            <a:r>
              <a:rPr lang="en-US" b="1" i="1" dirty="0" smtClean="0">
                <a:solidFill>
                  <a:schemeClr val="accent6">
                    <a:lumMod val="75000"/>
                  </a:schemeClr>
                </a:solidFill>
                <a:latin typeface="Arial"/>
                <a:cs typeface="Arial"/>
              </a:rPr>
              <a:t> </a:t>
            </a:r>
            <a:r>
              <a:rPr lang="en-US" b="1" dirty="0" smtClean="0">
                <a:solidFill>
                  <a:schemeClr val="accent6">
                    <a:lumMod val="75000"/>
                  </a:schemeClr>
                </a:solidFill>
                <a:latin typeface="Arial"/>
                <a:cs typeface="Arial"/>
              </a:rPr>
              <a:t>(1687) </a:t>
            </a:r>
            <a:endParaRPr lang="en-US" b="1" i="1" dirty="0" smtClean="0">
              <a:solidFill>
                <a:schemeClr val="accent6">
                  <a:lumMod val="75000"/>
                </a:schemeClr>
              </a:solidFill>
              <a:latin typeface="Arial"/>
              <a:cs typeface="Arial"/>
            </a:endParaRPr>
          </a:p>
          <a:p>
            <a:endParaRPr lang="en-US" dirty="0"/>
          </a:p>
        </p:txBody>
      </p:sp>
      <p:sp>
        <p:nvSpPr>
          <p:cNvPr id="8" name="TextBox 7"/>
          <p:cNvSpPr txBox="1"/>
          <p:nvPr/>
        </p:nvSpPr>
        <p:spPr>
          <a:xfrm>
            <a:off x="3435049" y="3841988"/>
            <a:ext cx="5430762" cy="830997"/>
          </a:xfrm>
          <a:prstGeom prst="rect">
            <a:avLst/>
          </a:prstGeom>
          <a:solidFill>
            <a:srgbClr val="FFFF99"/>
          </a:solidFill>
          <a:ln w="50800">
            <a:noFill/>
          </a:ln>
        </p:spPr>
        <p:txBody>
          <a:bodyPr wrap="square" rtlCol="0">
            <a:spAutoFit/>
          </a:bodyPr>
          <a:lstStyle/>
          <a:p>
            <a:r>
              <a:rPr lang="en-US" sz="2400" b="1" dirty="0" smtClean="0">
                <a:latin typeface="Arial"/>
                <a:cs typeface="Arial"/>
              </a:rPr>
              <a:t>Write: </a:t>
            </a:r>
            <a:r>
              <a:rPr lang="en-US" sz="2400" dirty="0" smtClean="0">
                <a:latin typeface="Arial"/>
                <a:cs typeface="Arial"/>
              </a:rPr>
              <a:t>In your own words, what does this mean?</a:t>
            </a:r>
            <a:endParaRPr lang="en-US" sz="2400" dirty="0">
              <a:latin typeface="Arial"/>
              <a:cs typeface="Arial"/>
            </a:endParaRPr>
          </a:p>
        </p:txBody>
      </p:sp>
      <p:sp>
        <p:nvSpPr>
          <p:cNvPr id="9" name="TextBox 8"/>
          <p:cNvSpPr txBox="1"/>
          <p:nvPr/>
        </p:nvSpPr>
        <p:spPr>
          <a:xfrm>
            <a:off x="429490" y="6393097"/>
            <a:ext cx="2648995" cy="369332"/>
          </a:xfrm>
          <a:prstGeom prst="rect">
            <a:avLst/>
          </a:prstGeom>
          <a:noFill/>
        </p:spPr>
        <p:txBody>
          <a:bodyPr wrap="none" rtlCol="0">
            <a:spAutoFit/>
          </a:bodyPr>
          <a:lstStyle/>
          <a:p>
            <a:r>
              <a:rPr lang="en-US" b="1" dirty="0" smtClean="0">
                <a:solidFill>
                  <a:schemeClr val="bg1"/>
                </a:solidFill>
              </a:rPr>
              <a:t>Isaac Newton,  1642-1727</a:t>
            </a:r>
            <a:endParaRPr lang="en-US" b="1" dirty="0">
              <a:solidFill>
                <a:schemeClr val="bg1"/>
              </a:solidFill>
            </a:endParaRPr>
          </a:p>
        </p:txBody>
      </p:sp>
      <p:sp>
        <p:nvSpPr>
          <p:cNvPr id="10" name="TextBox 9"/>
          <p:cNvSpPr txBox="1"/>
          <p:nvPr/>
        </p:nvSpPr>
        <p:spPr>
          <a:xfrm>
            <a:off x="3422199" y="4853696"/>
            <a:ext cx="5540598" cy="1569660"/>
          </a:xfrm>
          <a:prstGeom prst="rect">
            <a:avLst/>
          </a:prstGeom>
          <a:noFill/>
        </p:spPr>
        <p:txBody>
          <a:bodyPr wrap="square" rtlCol="0">
            <a:spAutoFit/>
          </a:bodyPr>
          <a:lstStyle/>
          <a:p>
            <a:r>
              <a:rPr lang="en-US" sz="2400" dirty="0" smtClean="0">
                <a:latin typeface="Arial"/>
                <a:cs typeface="Arial"/>
              </a:rPr>
              <a:t>Unless an unbalanced force acts on an object,</a:t>
            </a:r>
          </a:p>
          <a:p>
            <a:pPr>
              <a:buFont typeface="Wingdings" charset="2"/>
              <a:buChar char="Ø"/>
            </a:pPr>
            <a:r>
              <a:rPr lang="en-US" sz="2400" dirty="0" smtClean="0">
                <a:latin typeface="Arial"/>
                <a:cs typeface="Arial"/>
              </a:rPr>
              <a:t> An object at rest stays at rest </a:t>
            </a:r>
          </a:p>
          <a:p>
            <a:pPr>
              <a:buFont typeface="Wingdings" charset="2"/>
              <a:buChar char="Ø"/>
            </a:pPr>
            <a:r>
              <a:rPr lang="en-US" sz="2400" dirty="0" smtClean="0">
                <a:latin typeface="Arial"/>
                <a:cs typeface="Arial"/>
              </a:rPr>
              <a:t> An object in motion stays in motion</a:t>
            </a:r>
            <a:endParaRPr lang="en-US" sz="2400" dirty="0">
              <a:latin typeface="Arial"/>
              <a:cs typeface="Arial"/>
            </a:endParaRPr>
          </a:p>
        </p:txBody>
      </p:sp>
      <p:pic>
        <p:nvPicPr>
          <p:cNvPr id="22532" name="Picture 4" descr="File:Prinicipia-title.png"/>
          <p:cNvPicPr>
            <a:picLocks noChangeAspect="1" noChangeArrowheads="1"/>
          </p:cNvPicPr>
          <p:nvPr/>
        </p:nvPicPr>
        <p:blipFill>
          <a:blip r:embed="rId4"/>
          <a:srcRect r="5045" b="42946"/>
          <a:stretch>
            <a:fillRect/>
          </a:stretch>
        </p:blipFill>
        <p:spPr bwMode="auto">
          <a:xfrm>
            <a:off x="208073" y="1120665"/>
            <a:ext cx="3020379" cy="2546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98"/>
            <a:ext cx="8229600" cy="910695"/>
          </a:xfrm>
        </p:spPr>
        <p:txBody>
          <a:bodyPr>
            <a:normAutofit/>
          </a:bodyPr>
          <a:lstStyle/>
          <a:p>
            <a:r>
              <a:rPr lang="en-US" sz="4800" b="1" dirty="0">
                <a:solidFill>
                  <a:schemeClr val="accent5">
                    <a:lumMod val="75000"/>
                  </a:schemeClr>
                </a:solidFill>
                <a:latin typeface="+mn-lt"/>
                <a:cs typeface="Arial Black"/>
              </a:rPr>
              <a:t>Newton’s </a:t>
            </a:r>
            <a:r>
              <a:rPr lang="en-US" sz="4800" b="1" dirty="0" smtClean="0">
                <a:solidFill>
                  <a:schemeClr val="accent5">
                    <a:lumMod val="75000"/>
                  </a:schemeClr>
                </a:solidFill>
                <a:latin typeface="+mn-lt"/>
                <a:cs typeface="Arial Black"/>
              </a:rPr>
              <a:t>First Law of Motion</a:t>
            </a:r>
            <a:endParaRPr lang="en-US" sz="4800" b="1" dirty="0">
              <a:solidFill>
                <a:schemeClr val="accent5">
                  <a:lumMod val="75000"/>
                </a:schemeClr>
              </a:solidFill>
              <a:latin typeface="+mn-lt"/>
              <a:cs typeface="Arial Black"/>
            </a:endParaRPr>
          </a:p>
        </p:txBody>
      </p:sp>
      <p:sp>
        <p:nvSpPr>
          <p:cNvPr id="4" name="TextBox 3"/>
          <p:cNvSpPr txBox="1"/>
          <p:nvPr/>
        </p:nvSpPr>
        <p:spPr>
          <a:xfrm>
            <a:off x="457200" y="1185333"/>
            <a:ext cx="8229600" cy="830997"/>
          </a:xfrm>
          <a:prstGeom prst="rect">
            <a:avLst/>
          </a:prstGeom>
          <a:noFill/>
        </p:spPr>
        <p:txBody>
          <a:bodyPr wrap="square" rtlCol="0">
            <a:spAutoFit/>
          </a:bodyPr>
          <a:lstStyle/>
          <a:p>
            <a:pPr algn="ctr"/>
            <a:r>
              <a:rPr lang="en-US" sz="2400" b="1" dirty="0" smtClean="0"/>
              <a:t>Objects in motion stay in motion and objects at rest stay at rest—unless acted upon by an unbalanced force.</a:t>
            </a:r>
            <a:endParaRPr lang="en-US" sz="2400" b="1" dirty="0"/>
          </a:p>
        </p:txBody>
      </p:sp>
      <p:pic>
        <p:nvPicPr>
          <p:cNvPr id="5122" name="Picture 2" descr="C:\Users\Liz\AppData\Local\Microsoft\Windows\Temporary Internet Files\Content.IE5\X2EHS2KK\MP900178714[1].jpg"/>
          <p:cNvPicPr>
            <a:picLocks noChangeAspect="1" noChangeArrowheads="1"/>
          </p:cNvPicPr>
          <p:nvPr/>
        </p:nvPicPr>
        <p:blipFill>
          <a:blip r:embed="rId3"/>
          <a:srcRect/>
          <a:stretch>
            <a:fillRect/>
          </a:stretch>
        </p:blipFill>
        <p:spPr bwMode="auto">
          <a:xfrm>
            <a:off x="5195455" y="2016330"/>
            <a:ext cx="3186822" cy="4103204"/>
          </a:xfrm>
          <a:prstGeom prst="rect">
            <a:avLst/>
          </a:prstGeom>
          <a:noFill/>
        </p:spPr>
      </p:pic>
      <p:pic>
        <p:nvPicPr>
          <p:cNvPr id="5123" name="Picture 3" descr="C:\Users\Liz\AppData\Local\Microsoft\Windows\Temporary Internet Files\Content.IE5\2ZNGU0DI\MC900197730[1].wmf"/>
          <p:cNvPicPr>
            <a:picLocks noChangeAspect="1" noChangeArrowheads="1"/>
          </p:cNvPicPr>
          <p:nvPr/>
        </p:nvPicPr>
        <p:blipFill>
          <a:blip r:embed="rId4"/>
          <a:srcRect/>
          <a:stretch>
            <a:fillRect/>
          </a:stretch>
        </p:blipFill>
        <p:spPr bwMode="auto">
          <a:xfrm>
            <a:off x="1226126" y="4646406"/>
            <a:ext cx="2339635" cy="2097064"/>
          </a:xfrm>
          <a:prstGeom prst="rect">
            <a:avLst/>
          </a:prstGeom>
          <a:noFill/>
        </p:spPr>
      </p:pic>
      <p:pic>
        <p:nvPicPr>
          <p:cNvPr id="5124" name="Picture 4" descr="C:\Users\Liz\AppData\Local\Microsoft\Windows\Temporary Internet Files\Content.IE5\I9EDYT7W\MP900400795[1].jpg"/>
          <p:cNvPicPr>
            <a:picLocks noChangeAspect="1" noChangeArrowheads="1"/>
          </p:cNvPicPr>
          <p:nvPr/>
        </p:nvPicPr>
        <p:blipFill>
          <a:blip r:embed="rId5"/>
          <a:srcRect/>
          <a:stretch>
            <a:fillRect/>
          </a:stretch>
        </p:blipFill>
        <p:spPr bwMode="auto">
          <a:xfrm>
            <a:off x="457200" y="1993299"/>
            <a:ext cx="3865418" cy="2569977"/>
          </a:xfrm>
          <a:prstGeom prst="rect">
            <a:avLst/>
          </a:prstGeom>
          <a:noFill/>
        </p:spPr>
      </p:pic>
      <p:grpSp>
        <p:nvGrpSpPr>
          <p:cNvPr id="10" name="Group 9"/>
          <p:cNvGrpSpPr/>
          <p:nvPr/>
        </p:nvGrpSpPr>
        <p:grpSpPr>
          <a:xfrm>
            <a:off x="604762" y="6408941"/>
            <a:ext cx="3568095" cy="275642"/>
            <a:chOff x="604762" y="6325811"/>
            <a:chExt cx="3568095" cy="275642"/>
          </a:xfrm>
        </p:grpSpPr>
        <p:sp>
          <p:nvSpPr>
            <p:cNvPr id="7" name="Rectangle 6"/>
            <p:cNvSpPr/>
            <p:nvPr/>
          </p:nvSpPr>
          <p:spPr>
            <a:xfrm>
              <a:off x="967621" y="6325811"/>
              <a:ext cx="173840" cy="2740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4762" y="6599865"/>
              <a:ext cx="356809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535716" y="6232005"/>
            <a:ext cx="4389120" cy="461665"/>
          </a:xfrm>
          <a:prstGeom prst="rect">
            <a:avLst/>
          </a:prstGeom>
          <a:noFill/>
        </p:spPr>
        <p:txBody>
          <a:bodyPr wrap="square" rtlCol="0">
            <a:spAutoFit/>
          </a:bodyPr>
          <a:lstStyle/>
          <a:p>
            <a:pPr algn="ctr"/>
            <a:r>
              <a:rPr lang="en-US" sz="2400" b="1" dirty="0" smtClean="0"/>
              <a:t>Also called the “</a:t>
            </a:r>
            <a:r>
              <a:rPr lang="en-US" sz="2400" b="1" dirty="0" smtClean="0">
                <a:solidFill>
                  <a:schemeClr val="accent6">
                    <a:lumMod val="75000"/>
                  </a:schemeClr>
                </a:solidFill>
              </a:rPr>
              <a:t>law of inertia</a:t>
            </a:r>
            <a:r>
              <a:rPr lang="en-US" sz="2400" b="1" dirty="0" smtClean="0"/>
              <a: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5">
                    <a:lumMod val="75000"/>
                  </a:schemeClr>
                </a:solidFill>
                <a:latin typeface="+mn-lt"/>
                <a:cs typeface="Arial Black"/>
              </a:rPr>
              <a:t>Unbalanced Forces</a:t>
            </a:r>
          </a:p>
        </p:txBody>
      </p:sp>
      <p:cxnSp>
        <p:nvCxnSpPr>
          <p:cNvPr id="5" name="Straight Arrow Connector 4"/>
          <p:cNvCxnSpPr/>
          <p:nvPr/>
        </p:nvCxnSpPr>
        <p:spPr>
          <a:xfrm>
            <a:off x="1781379" y="1798149"/>
            <a:ext cx="3958620" cy="0"/>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6" name="Plus 5"/>
          <p:cNvSpPr/>
          <p:nvPr/>
        </p:nvSpPr>
        <p:spPr>
          <a:xfrm>
            <a:off x="5929683" y="1534359"/>
            <a:ext cx="511322" cy="527856"/>
          </a:xfrm>
          <a:prstGeom prst="mathPlus">
            <a:avLst/>
          </a:prstGeom>
          <a:solidFill>
            <a:srgbClr val="0000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Minus 6"/>
          <p:cNvSpPr/>
          <p:nvPr/>
        </p:nvSpPr>
        <p:spPr>
          <a:xfrm>
            <a:off x="1138105" y="1583776"/>
            <a:ext cx="511322" cy="428745"/>
          </a:xfrm>
          <a:prstGeom prst="mathMinus">
            <a:avLst/>
          </a:prstGeom>
          <a:solidFill>
            <a:srgbClr val="FF0000"/>
          </a:solidFill>
          <a:ln>
            <a:solidFill>
              <a:srgbClr val="FF0000"/>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 name="Straight Arrow Connector 8"/>
          <p:cNvCxnSpPr/>
          <p:nvPr/>
        </p:nvCxnSpPr>
        <p:spPr>
          <a:xfrm>
            <a:off x="1385515" y="2086606"/>
            <a:ext cx="0" cy="3703322"/>
          </a:xfrm>
          <a:prstGeom prst="straightConnector1">
            <a:avLst/>
          </a:prstGeom>
          <a:ln w="50800">
            <a:headEnd type="arrow"/>
            <a:tailEnd type="arrow"/>
          </a:ln>
          <a:effectLst/>
        </p:spPr>
        <p:style>
          <a:lnRef idx="1">
            <a:schemeClr val="dk1"/>
          </a:lnRef>
          <a:fillRef idx="3">
            <a:schemeClr val="dk1"/>
          </a:fillRef>
          <a:effectRef idx="2">
            <a:schemeClr val="dk1"/>
          </a:effectRef>
          <a:fontRef idx="minor">
            <a:schemeClr val="lt1"/>
          </a:fontRef>
        </p:style>
      </p:cxnSp>
      <p:sp>
        <p:nvSpPr>
          <p:cNvPr id="10" name="Plus 9"/>
          <p:cNvSpPr/>
          <p:nvPr/>
        </p:nvSpPr>
        <p:spPr>
          <a:xfrm>
            <a:off x="1138104" y="5913565"/>
            <a:ext cx="511322" cy="527856"/>
          </a:xfrm>
          <a:prstGeom prst="mathPlus">
            <a:avLst/>
          </a:prstGeom>
          <a:solidFill>
            <a:srgbClr val="0000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 name="Group 18"/>
          <p:cNvGrpSpPr/>
          <p:nvPr/>
        </p:nvGrpSpPr>
        <p:grpSpPr>
          <a:xfrm>
            <a:off x="2922075" y="2259882"/>
            <a:ext cx="1650366" cy="4133933"/>
            <a:chOff x="2922075" y="2259882"/>
            <a:chExt cx="1650366" cy="4133933"/>
          </a:xfrm>
        </p:grpSpPr>
        <p:cxnSp>
          <p:nvCxnSpPr>
            <p:cNvPr id="13" name="Straight Arrow Connector 12"/>
            <p:cNvCxnSpPr/>
            <p:nvPr/>
          </p:nvCxnSpPr>
          <p:spPr>
            <a:xfrm>
              <a:off x="4570095" y="3650615"/>
              <a:ext cx="0" cy="2743200"/>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0095" y="2259882"/>
              <a:ext cx="0" cy="1369130"/>
            </a:xfrm>
            <a:prstGeom prst="straightConnector1">
              <a:avLst/>
            </a:prstGeom>
            <a:ln w="508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22075" y="2639278"/>
              <a:ext cx="1623311" cy="461665"/>
            </a:xfrm>
            <a:prstGeom prst="rect">
              <a:avLst/>
            </a:prstGeom>
            <a:noFill/>
          </p:spPr>
          <p:txBody>
            <a:bodyPr wrap="none" rtlCol="0">
              <a:spAutoFit/>
            </a:bodyPr>
            <a:lstStyle/>
            <a:p>
              <a:r>
                <a:rPr lang="en-US" sz="2400" b="1" dirty="0" smtClean="0">
                  <a:solidFill>
                    <a:srgbClr val="FF0000"/>
                  </a:solidFill>
                </a:rPr>
                <a:t> 3 </a:t>
              </a:r>
              <a:r>
                <a:rPr lang="en-US" sz="2400" b="1" dirty="0" err="1" smtClean="0">
                  <a:solidFill>
                    <a:srgbClr val="FF0000"/>
                  </a:solidFill>
                </a:rPr>
                <a:t>Newtons</a:t>
              </a:r>
              <a:endParaRPr lang="en-US" sz="2400" b="1" dirty="0">
                <a:solidFill>
                  <a:srgbClr val="FF0000"/>
                </a:solidFill>
              </a:endParaRPr>
            </a:p>
          </p:txBody>
        </p:sp>
        <p:sp>
          <p:nvSpPr>
            <p:cNvPr id="29" name="TextBox 28"/>
            <p:cNvSpPr txBox="1"/>
            <p:nvPr/>
          </p:nvSpPr>
          <p:spPr>
            <a:xfrm>
              <a:off x="3018710" y="4754641"/>
              <a:ext cx="1553731" cy="461665"/>
            </a:xfrm>
            <a:prstGeom prst="rect">
              <a:avLst/>
            </a:prstGeom>
            <a:noFill/>
          </p:spPr>
          <p:txBody>
            <a:bodyPr wrap="none" rtlCol="0">
              <a:spAutoFit/>
            </a:bodyPr>
            <a:lstStyle/>
            <a:p>
              <a:r>
                <a:rPr lang="en-US" sz="2400" b="1" dirty="0" smtClean="0">
                  <a:solidFill>
                    <a:srgbClr val="0000FF"/>
                  </a:solidFill>
                </a:rPr>
                <a:t>7 </a:t>
              </a:r>
              <a:r>
                <a:rPr lang="en-US" sz="2400" b="1" dirty="0" err="1" smtClean="0">
                  <a:solidFill>
                    <a:srgbClr val="0000FF"/>
                  </a:solidFill>
                </a:rPr>
                <a:t>Newtons</a:t>
              </a:r>
              <a:endParaRPr lang="en-US" sz="2400" b="1" dirty="0">
                <a:solidFill>
                  <a:srgbClr val="0000FF"/>
                </a:solidFill>
              </a:endParaRPr>
            </a:p>
          </p:txBody>
        </p:sp>
      </p:grpSp>
      <p:sp>
        <p:nvSpPr>
          <p:cNvPr id="15" name="TextBox 14"/>
          <p:cNvSpPr txBox="1"/>
          <p:nvPr/>
        </p:nvSpPr>
        <p:spPr>
          <a:xfrm>
            <a:off x="4841566" y="2346974"/>
            <a:ext cx="3845234" cy="523220"/>
          </a:xfrm>
          <a:prstGeom prst="rect">
            <a:avLst/>
          </a:prstGeom>
          <a:noFill/>
        </p:spPr>
        <p:txBody>
          <a:bodyPr wrap="square" rtlCol="0">
            <a:spAutoFit/>
          </a:bodyPr>
          <a:lstStyle/>
          <a:p>
            <a:r>
              <a:rPr lang="en-US" sz="2800" b="1" dirty="0" smtClean="0">
                <a:solidFill>
                  <a:srgbClr val="FF0000"/>
                </a:solidFill>
              </a:rPr>
              <a:t>drag (air resistance)</a:t>
            </a:r>
            <a:endParaRPr lang="en-US" sz="2800" b="1" dirty="0">
              <a:solidFill>
                <a:srgbClr val="FF0000"/>
              </a:solidFill>
            </a:endParaRPr>
          </a:p>
        </p:txBody>
      </p:sp>
      <p:sp>
        <p:nvSpPr>
          <p:cNvPr id="16" name="TextBox 15"/>
          <p:cNvSpPr txBox="1"/>
          <p:nvPr/>
        </p:nvSpPr>
        <p:spPr>
          <a:xfrm>
            <a:off x="4841566" y="5216306"/>
            <a:ext cx="3845234" cy="954107"/>
          </a:xfrm>
          <a:prstGeom prst="rect">
            <a:avLst/>
          </a:prstGeom>
          <a:noFill/>
        </p:spPr>
        <p:txBody>
          <a:bodyPr wrap="square" rtlCol="0">
            <a:spAutoFit/>
          </a:bodyPr>
          <a:lstStyle/>
          <a:p>
            <a:r>
              <a:rPr lang="en-US" sz="2800" b="1" dirty="0" smtClean="0">
                <a:solidFill>
                  <a:srgbClr val="0000FF"/>
                </a:solidFill>
              </a:rPr>
              <a:t>weight </a:t>
            </a:r>
          </a:p>
          <a:p>
            <a:r>
              <a:rPr lang="en-US" sz="2800" b="1" dirty="0" smtClean="0">
                <a:solidFill>
                  <a:srgbClr val="0000FF"/>
                </a:solidFill>
              </a:rPr>
              <a:t>(gravitational force)</a:t>
            </a:r>
            <a:endParaRPr lang="en-US" sz="2800" b="1" dirty="0">
              <a:solidFill>
                <a:srgbClr val="0000FF"/>
              </a:solidFill>
            </a:endParaRPr>
          </a:p>
        </p:txBody>
      </p:sp>
      <p:pic>
        <p:nvPicPr>
          <p:cNvPr id="17" name="Picture 16"/>
          <p:cNvPicPr>
            <a:picLocks noChangeAspect="1"/>
          </p:cNvPicPr>
          <p:nvPr/>
        </p:nvPicPr>
        <p:blipFill>
          <a:blip r:embed="rId3"/>
          <a:stretch>
            <a:fillRect/>
          </a:stretch>
        </p:blipFill>
        <p:spPr>
          <a:xfrm>
            <a:off x="3574407" y="3088809"/>
            <a:ext cx="2030371" cy="1721056"/>
          </a:xfrm>
          <a:prstGeom prst="rect">
            <a:avLst/>
          </a:prstGeom>
        </p:spPr>
      </p:pic>
      <p:sp>
        <p:nvSpPr>
          <p:cNvPr id="18" name="TextBox 17"/>
          <p:cNvSpPr txBox="1"/>
          <p:nvPr/>
        </p:nvSpPr>
        <p:spPr>
          <a:xfrm>
            <a:off x="5929683" y="3369646"/>
            <a:ext cx="3026242" cy="1569660"/>
          </a:xfrm>
          <a:prstGeom prst="rect">
            <a:avLst/>
          </a:prstGeom>
          <a:noFill/>
        </p:spPr>
        <p:txBody>
          <a:bodyPr wrap="square" rtlCol="0">
            <a:spAutoFit/>
          </a:bodyPr>
          <a:lstStyle/>
          <a:p>
            <a:r>
              <a:rPr lang="en-US" sz="3200" b="1" dirty="0" smtClean="0"/>
              <a:t>What two forces are acting upon the umbrella?</a:t>
            </a:r>
            <a:endParaRPr lang="en-US" sz="3200" b="1" dirty="0"/>
          </a:p>
        </p:txBody>
      </p:sp>
    </p:spTree>
    <p:extLst>
      <p:ext uri="{BB962C8B-B14F-4D97-AF65-F5344CB8AC3E}">
        <p14:creationId xmlns:p14="http://schemas.microsoft.com/office/powerpoint/2010/main" val="13411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6"/>
                                        </p:tgtEl>
                                      </p:cBhvr>
                                    </p:animEffect>
                                    <p:anim calcmode="lin" valueType="num">
                                      <p:cBhvr>
                                        <p:cTn id="13" dur="1000"/>
                                        <p:tgtEl>
                                          <p:spTgt spid="6"/>
                                        </p:tgtEl>
                                        <p:attrNameLst>
                                          <p:attrName>ppt_x</p:attrName>
                                        </p:attrNameLst>
                                      </p:cBhvr>
                                      <p:tavLst>
                                        <p:tav tm="0">
                                          <p:val>
                                            <p:strVal val="ppt_x"/>
                                          </p:val>
                                        </p:tav>
                                        <p:tav tm="100000">
                                          <p:val>
                                            <p:strVal val="ppt_x"/>
                                          </p:val>
                                        </p:tav>
                                      </p:tavLst>
                                    </p:anim>
                                    <p:anim calcmode="lin" valueType="num">
                                      <p:cBhvr>
                                        <p:cTn id="14" dur="100" decel="100000"/>
                                        <p:tgtEl>
                                          <p:spTgt spid="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 y="135902"/>
            <a:ext cx="9111012" cy="1143000"/>
          </a:xfrm>
        </p:spPr>
        <p:txBody>
          <a:bodyPr>
            <a:noAutofit/>
          </a:bodyPr>
          <a:lstStyle/>
          <a:p>
            <a:r>
              <a:rPr lang="en-US" sz="4800" b="1" dirty="0">
                <a:solidFill>
                  <a:schemeClr val="accent5">
                    <a:lumMod val="75000"/>
                  </a:schemeClr>
                </a:solidFill>
                <a:latin typeface="+mn-lt"/>
                <a:cs typeface="Arial Black"/>
              </a:rPr>
              <a:t>Galileo </a:t>
            </a:r>
            <a:r>
              <a:rPr lang="en-US" sz="4800" b="1" dirty="0" smtClean="0">
                <a:solidFill>
                  <a:schemeClr val="accent5">
                    <a:lumMod val="75000"/>
                  </a:schemeClr>
                </a:solidFill>
                <a:latin typeface="+mn-lt"/>
                <a:cs typeface="Arial Black"/>
              </a:rPr>
              <a:t>Galilei: “I </a:t>
            </a:r>
            <a:r>
              <a:rPr lang="en-US" sz="4800" b="1" dirty="0">
                <a:solidFill>
                  <a:schemeClr val="accent5">
                    <a:lumMod val="75000"/>
                  </a:schemeClr>
                </a:solidFill>
                <a:latin typeface="+mn-lt"/>
                <a:cs typeface="Arial Black"/>
              </a:rPr>
              <a:t>found it first!”</a:t>
            </a:r>
          </a:p>
        </p:txBody>
      </p:sp>
      <p:pic>
        <p:nvPicPr>
          <p:cNvPr id="8" name="Picture 7"/>
          <p:cNvPicPr>
            <a:picLocks noChangeAspect="1"/>
          </p:cNvPicPr>
          <p:nvPr/>
        </p:nvPicPr>
        <p:blipFill>
          <a:blip r:embed="rId3"/>
          <a:stretch>
            <a:fillRect/>
          </a:stretch>
        </p:blipFill>
        <p:spPr>
          <a:xfrm>
            <a:off x="4945987" y="1462527"/>
            <a:ext cx="4037780" cy="5120640"/>
          </a:xfrm>
          <a:prstGeom prst="rect">
            <a:avLst/>
          </a:prstGeom>
        </p:spPr>
      </p:pic>
      <p:sp>
        <p:nvSpPr>
          <p:cNvPr id="9" name="TextBox 8"/>
          <p:cNvSpPr txBox="1"/>
          <p:nvPr/>
        </p:nvSpPr>
        <p:spPr>
          <a:xfrm>
            <a:off x="116118" y="1440097"/>
            <a:ext cx="4779727" cy="5232202"/>
          </a:xfrm>
          <a:prstGeom prst="rect">
            <a:avLst/>
          </a:prstGeom>
          <a:noFill/>
        </p:spPr>
        <p:txBody>
          <a:bodyPr wrap="square" rtlCol="0">
            <a:spAutoFit/>
          </a:bodyPr>
          <a:lstStyle/>
          <a:p>
            <a:pPr algn="ctr"/>
            <a:endParaRPr lang="en-US" sz="1400" dirty="0"/>
          </a:p>
          <a:p>
            <a:pPr algn="ctr"/>
            <a:r>
              <a:rPr lang="en-US" sz="2800" b="1" dirty="0" smtClean="0"/>
              <a:t>I call it “</a:t>
            </a:r>
            <a:r>
              <a:rPr lang="en-US" sz="2800" b="1" i="1" dirty="0" smtClean="0"/>
              <a:t>inertia.</a:t>
            </a:r>
            <a:r>
              <a:rPr lang="en-US" sz="2800" b="1" dirty="0" smtClean="0"/>
              <a:t>”</a:t>
            </a:r>
          </a:p>
          <a:p>
            <a:pPr algn="ctr"/>
            <a:endParaRPr lang="en-US" sz="1200" dirty="0"/>
          </a:p>
          <a:p>
            <a:r>
              <a:rPr lang="en-US" sz="2800" b="1" dirty="0">
                <a:solidFill>
                  <a:schemeClr val="accent6">
                    <a:lumMod val="75000"/>
                  </a:schemeClr>
                </a:solidFill>
              </a:rPr>
              <a:t>Inertia </a:t>
            </a:r>
            <a:r>
              <a:rPr lang="en-US" sz="2800" b="1" dirty="0"/>
              <a:t>is an object’s resistance to changing its </a:t>
            </a:r>
            <a:r>
              <a:rPr lang="en-US" sz="2800" b="1" dirty="0" smtClean="0"/>
              <a:t>motion.</a:t>
            </a:r>
          </a:p>
          <a:p>
            <a:endParaRPr lang="en-US" sz="1400" dirty="0"/>
          </a:p>
          <a:p>
            <a:r>
              <a:rPr lang="en-US" b="1" dirty="0" smtClean="0"/>
              <a:t>I wrote: </a:t>
            </a:r>
          </a:p>
          <a:p>
            <a:r>
              <a:rPr lang="en-US" sz="2400" b="1" i="1" dirty="0" smtClean="0"/>
              <a:t>“A </a:t>
            </a:r>
            <a:r>
              <a:rPr lang="en-US" sz="2400" b="1" i="1" dirty="0"/>
              <a:t>body moving on a level surface will continue in the same direction at constant speed unless disturbed</a:t>
            </a:r>
            <a:r>
              <a:rPr lang="en-US" sz="2400" b="1" i="1" dirty="0" smtClean="0"/>
              <a:t>.”</a:t>
            </a:r>
          </a:p>
          <a:p>
            <a:endParaRPr lang="en-US" sz="2400" b="1" dirty="0"/>
          </a:p>
          <a:p>
            <a:r>
              <a:rPr lang="en-US" sz="2400" b="1" dirty="0" smtClean="0"/>
              <a:t>Sure, Newton stated it more thoroughly, but they don’t call me “</a:t>
            </a:r>
            <a:r>
              <a:rPr lang="en-US" sz="2400" b="1" dirty="0" smtClean="0">
                <a:solidFill>
                  <a:schemeClr val="accent5">
                    <a:lumMod val="75000"/>
                  </a:schemeClr>
                </a:solidFill>
              </a:rPr>
              <a:t>the father of modern physics</a:t>
            </a:r>
            <a:r>
              <a:rPr lang="en-US" sz="2400" b="1" dirty="0" smtClean="0"/>
              <a:t>” </a:t>
            </a:r>
          </a:p>
          <a:p>
            <a:r>
              <a:rPr lang="en-US" sz="2400" b="1" dirty="0" smtClean="0"/>
              <a:t>for nothing!</a:t>
            </a:r>
            <a:endParaRPr lang="en-US" sz="2400" b="1" dirty="0"/>
          </a:p>
        </p:txBody>
      </p:sp>
      <p:sp>
        <p:nvSpPr>
          <p:cNvPr id="5" name="TextBox 4"/>
          <p:cNvSpPr txBox="1"/>
          <p:nvPr/>
        </p:nvSpPr>
        <p:spPr>
          <a:xfrm>
            <a:off x="5709280" y="6208431"/>
            <a:ext cx="2678938" cy="369332"/>
          </a:xfrm>
          <a:prstGeom prst="rect">
            <a:avLst/>
          </a:prstGeom>
          <a:noFill/>
        </p:spPr>
        <p:txBody>
          <a:bodyPr wrap="none" rtlCol="0">
            <a:spAutoFit/>
          </a:bodyPr>
          <a:lstStyle/>
          <a:p>
            <a:r>
              <a:rPr lang="en-US" b="1" dirty="0" smtClean="0">
                <a:solidFill>
                  <a:schemeClr val="bg1"/>
                </a:solidFill>
              </a:rPr>
              <a:t>Galileo Galilei,  1564-1642</a:t>
            </a:r>
            <a:endParaRPr lang="en-US" b="1" dirty="0">
              <a:solidFill>
                <a:schemeClr val="bg1"/>
              </a:solidFill>
            </a:endParaRPr>
          </a:p>
        </p:txBody>
      </p:sp>
    </p:spTree>
    <p:extLst>
      <p:ext uri="{BB962C8B-B14F-4D97-AF65-F5344CB8AC3E}">
        <p14:creationId xmlns:p14="http://schemas.microsoft.com/office/powerpoint/2010/main" val="5977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3544</TotalTime>
  <Words>1846</Words>
  <Application>Microsoft Office PowerPoint</Application>
  <PresentationFormat>On-screen Show (4:3)</PresentationFormat>
  <Paragraphs>166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Forces and  Newton’s First Law</vt:lpstr>
      <vt:lpstr>Inertia is an object’s resistance to changing its motion</vt:lpstr>
      <vt:lpstr>Velocity is speed and direction</vt:lpstr>
      <vt:lpstr>A force is a push, pull or twist</vt:lpstr>
      <vt:lpstr>Types of Forces</vt:lpstr>
      <vt:lpstr>Deciphering Newton’s First Law</vt:lpstr>
      <vt:lpstr>Newton’s First Law of Motion</vt:lpstr>
      <vt:lpstr>Unbalanced Forces</vt:lpstr>
      <vt:lpstr>Galileo Galilei: “I found it first!”</vt:lpstr>
      <vt:lpstr>Egg Inertia Puzzle</vt:lpstr>
      <vt:lpstr>Concept Review</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Strobel</dc:creator>
  <cp:lastModifiedBy>Brigitta Post</cp:lastModifiedBy>
  <cp:revision>50</cp:revision>
  <dcterms:created xsi:type="dcterms:W3CDTF">2014-02-25T06:49:24Z</dcterms:created>
  <dcterms:modified xsi:type="dcterms:W3CDTF">2019-07-08T13:37:06Z</dcterms:modified>
</cp:coreProperties>
</file>